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8" r:id="rId31"/>
    <p:sldId id="289" r:id="rId32"/>
    <p:sldId id="290" r:id="rId33"/>
    <p:sldId id="291" r:id="rId34"/>
    <p:sldId id="306"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285" r:id="rId50"/>
    <p:sldId id="286"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386" autoAdjust="0"/>
    <p:restoredTop sz="94607" autoAdjust="0"/>
  </p:normalViewPr>
  <p:slideViewPr>
    <p:cSldViewPr snapToGrid="0">
      <p:cViewPr>
        <p:scale>
          <a:sx n="175" d="100"/>
          <a:sy n="175" d="100"/>
        </p:scale>
        <p:origin x="-40" y="-1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A6E-4472-B968-96E0717328C1}"/>
              </c:ext>
            </c:extLst>
          </c:dPt>
          <c:dPt>
            <c:idx val="1"/>
            <c:bubble3D val="0"/>
            <c:explosion val="11"/>
            <c:spPr>
              <a:solidFill>
                <a:schemeClr val="accent2"/>
              </a:solidFill>
              <a:ln w="19050">
                <a:solidFill>
                  <a:schemeClr val="lt1"/>
                </a:solidFill>
              </a:ln>
              <a:effectLst/>
            </c:spPr>
            <c:extLst>
              <c:ext xmlns:c16="http://schemas.microsoft.com/office/drawing/2014/chart" uri="{C3380CC4-5D6E-409C-BE32-E72D297353CC}">
                <c16:uniqueId val="{00000003-6A6E-4472-B968-96E0717328C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A6E-4472-B968-96E0717328C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A6E-4472-B968-96E0717328C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A6E-4472-B968-96E0717328C1}"/>
              </c:ext>
            </c:extLst>
          </c:dPt>
          <c:dLbls>
            <c:dLbl>
              <c:idx val="0"/>
              <c:layout>
                <c:manualLayout>
                  <c:x val="5.7945292904856845E-2"/>
                  <c:y val="-2.5979870714344169E-2"/>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Century Gothic" panose="020B0502020202020204" pitchFamily="34" charset="0"/>
                        <a:ea typeface="+mn-ea"/>
                        <a:cs typeface="+mn-cs"/>
                      </a:defRPr>
                    </a:pPr>
                    <a:r>
                      <a:rPr lang="en-US" sz="1400" dirty="0">
                        <a:solidFill>
                          <a:schemeClr val="tx1"/>
                        </a:solidFill>
                      </a:rPr>
                      <a:t>LOCAL</a:t>
                    </a:r>
                    <a:r>
                      <a:rPr lang="en-US" sz="1100" baseline="0" dirty="0">
                        <a:solidFill>
                          <a:schemeClr val="tx1"/>
                        </a:solidFill>
                      </a:rPr>
                      <a:t>: </a:t>
                    </a:r>
                    <a:fld id="{7ECBB51A-600F-0941-A627-B817E435A315}" type="VALUE">
                      <a:rPr lang="en-US" sz="1100" baseline="0">
                        <a:solidFill>
                          <a:schemeClr val="tx1"/>
                        </a:solidFill>
                      </a:rPr>
                      <a:pPr>
                        <a:defRPr sz="1100" b="1" i="0" u="none" strike="noStrike" kern="1200" baseline="0">
                          <a:solidFill>
                            <a:schemeClr val="tx1"/>
                          </a:solidFill>
                          <a:latin typeface="Century Gothic" panose="020B0502020202020204" pitchFamily="34" charset="0"/>
                          <a:ea typeface="+mn-ea"/>
                          <a:cs typeface="+mn-cs"/>
                        </a:defRPr>
                      </a:pPr>
                      <a:t>[VALUE]</a:t>
                    </a:fld>
                    <a:r>
                      <a:rPr lang="en-US" sz="1100" baseline="0" dirty="0">
                        <a:solidFill>
                          <a:schemeClr val="tx1"/>
                        </a:solidFill>
                      </a:rPr>
                      <a:t>M- </a:t>
                    </a:r>
                    <a:fld id="{406677B8-3CA4-C24C-A396-0E7873D35059}" type="PERCENTAGE">
                      <a:rPr lang="en-US" sz="1100" baseline="0">
                        <a:solidFill>
                          <a:schemeClr val="tx1"/>
                        </a:solidFill>
                      </a:rPr>
                      <a:pPr>
                        <a:defRPr sz="1100" b="1" i="0" u="none" strike="noStrike" kern="1200" baseline="0">
                          <a:solidFill>
                            <a:schemeClr val="tx1"/>
                          </a:solidFill>
                          <a:latin typeface="Century Gothic" panose="020B0502020202020204" pitchFamily="34" charset="0"/>
                          <a:ea typeface="+mn-ea"/>
                          <a:cs typeface="+mn-cs"/>
                        </a:defRPr>
                      </a:pPr>
                      <a:t>[PERCENTAGE]</a:t>
                    </a:fld>
                    <a:endParaRPr lang="en-US" sz="1100"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Century Gothic" panose="020B0502020202020204" pitchFamily="34"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5762484244917028"/>
                      <c:h val="0.116588610732731"/>
                    </c:manualLayout>
                  </c15:layout>
                  <c15:dlblFieldTable/>
                  <c15:showDataLabelsRange val="0"/>
                </c:ext>
                <c:ext xmlns:c16="http://schemas.microsoft.com/office/drawing/2014/chart" uri="{C3380CC4-5D6E-409C-BE32-E72D297353CC}">
                  <c16:uniqueId val="{00000001-6A6E-4472-B968-96E0717328C1}"/>
                </c:ext>
              </c:extLst>
            </c:dLbl>
            <c:dLbl>
              <c:idx val="1"/>
              <c:layout>
                <c:manualLayout>
                  <c:x val="-1.7408834560324369E-8"/>
                  <c:y val="9.169366134474383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Century Gothic" panose="020B0502020202020204" pitchFamily="34" charset="0"/>
                        <a:ea typeface="+mn-ea"/>
                        <a:cs typeface="+mn-cs"/>
                      </a:defRPr>
                    </a:pPr>
                    <a:r>
                      <a:rPr lang="en-US" sz="1400" dirty="0">
                        <a:solidFill>
                          <a:schemeClr val="tx1"/>
                        </a:solidFill>
                      </a:rPr>
                      <a:t>REGIONAL</a:t>
                    </a:r>
                  </a:p>
                  <a:p>
                    <a:pPr>
                      <a:defRPr sz="1100" b="1" i="0" u="none" strike="noStrike" kern="1200" baseline="0">
                        <a:solidFill>
                          <a:schemeClr val="tx1"/>
                        </a:solidFill>
                        <a:latin typeface="Century Gothic" panose="020B0502020202020204" pitchFamily="34" charset="0"/>
                        <a:ea typeface="+mn-ea"/>
                        <a:cs typeface="+mn-cs"/>
                      </a:defRPr>
                    </a:pPr>
                    <a:r>
                      <a:rPr lang="en-US" sz="1000" i="1" dirty="0">
                        <a:solidFill>
                          <a:schemeClr val="tx1"/>
                        </a:solidFill>
                      </a:rPr>
                      <a:t>Minimum Funding Target</a:t>
                    </a:r>
                    <a:r>
                      <a:rPr lang="en-US" sz="1000" baseline="0" dirty="0">
                        <a:solidFill>
                          <a:schemeClr val="tx1"/>
                        </a:solidFill>
                      </a:rPr>
                      <a:t>: $19.4M - </a:t>
                    </a:r>
                    <a:fld id="{CDF4CF73-71D4-2540-892D-BBB4928F4DE8}" type="PERCENTAGE">
                      <a:rPr lang="en-US" sz="1000" baseline="0">
                        <a:solidFill>
                          <a:schemeClr val="tx1"/>
                        </a:solidFill>
                      </a:rPr>
                      <a:pPr>
                        <a:defRPr sz="1100" b="1" i="0" u="none" strike="noStrike" kern="1200" baseline="0">
                          <a:solidFill>
                            <a:schemeClr val="tx1"/>
                          </a:solidFill>
                          <a:latin typeface="Century Gothic" panose="020B0502020202020204" pitchFamily="34" charset="0"/>
                          <a:ea typeface="+mn-ea"/>
                          <a:cs typeface="+mn-cs"/>
                        </a:defRPr>
                      </a:pPr>
                      <a:t>[PERCENTAGE]</a:t>
                    </a:fld>
                    <a:endParaRPr lang="en-US" sz="1000"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Century Gothic" panose="020B0502020202020204" pitchFamily="34"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0731498457417439"/>
                      <c:h val="0.25370119899690496"/>
                    </c:manualLayout>
                  </c15:layout>
                  <c15:dlblFieldTable/>
                  <c15:showDataLabelsRange val="0"/>
                </c:ext>
                <c:ext xmlns:c16="http://schemas.microsoft.com/office/drawing/2014/chart" uri="{C3380CC4-5D6E-409C-BE32-E72D297353CC}">
                  <c16:uniqueId val="{00000003-6A6E-4472-B968-96E0717328C1}"/>
                </c:ext>
              </c:extLst>
            </c:dLbl>
            <c:dLbl>
              <c:idx val="2"/>
              <c:layout>
                <c:manualLayout>
                  <c:x val="1.0697592536281265E-2"/>
                  <c:y val="0"/>
                </c:manualLayout>
              </c:layout>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Gothic" panose="020B0502020202020204" pitchFamily="34" charset="0"/>
                        <a:ea typeface="+mn-ea"/>
                        <a:cs typeface="+mn-cs"/>
                      </a:defRPr>
                    </a:pPr>
                    <a:r>
                      <a:rPr lang="en-US" sz="1400" dirty="0">
                        <a:solidFill>
                          <a:schemeClr val="tx1"/>
                        </a:solidFill>
                      </a:rPr>
                      <a:t>STATE</a:t>
                    </a:r>
                    <a:r>
                      <a:rPr lang="en-US" sz="1100" baseline="0" dirty="0">
                        <a:solidFill>
                          <a:schemeClr val="tx1"/>
                        </a:solidFill>
                      </a:rPr>
                      <a:t>: </a:t>
                    </a:r>
                    <a:fld id="{F293D4BA-4449-3042-B65A-12219E178CBA}" type="VALUE">
                      <a:rPr lang="en-US" sz="1100" baseline="0" smtClean="0">
                        <a:solidFill>
                          <a:schemeClr val="tx1"/>
                        </a:solidFill>
                      </a:rPr>
                      <a:pPr>
                        <a:defRPr sz="1100" b="1" i="0" u="none" strike="noStrike" kern="1200" baseline="0">
                          <a:solidFill>
                            <a:schemeClr val="tx1"/>
                          </a:solidFill>
                          <a:latin typeface="Century Gothic" panose="020B0502020202020204" pitchFamily="34" charset="0"/>
                          <a:ea typeface="+mn-ea"/>
                          <a:cs typeface="+mn-cs"/>
                        </a:defRPr>
                      </a:pPr>
                      <a:t>[VALUE]</a:t>
                    </a:fld>
                    <a:r>
                      <a:rPr lang="en-US" sz="1100" baseline="0" dirty="0">
                        <a:solidFill>
                          <a:schemeClr val="tx1"/>
                        </a:solidFill>
                      </a:rPr>
                      <a:t>M - </a:t>
                    </a:r>
                    <a:fld id="{4C2A57F4-6D59-4D4A-8DE9-04C1749F47B5}" type="PERCENTAGE">
                      <a:rPr lang="en-US" sz="1100" baseline="0" smtClean="0">
                        <a:solidFill>
                          <a:schemeClr val="tx1"/>
                        </a:solidFill>
                      </a:rPr>
                      <a:pPr>
                        <a:defRPr sz="1100" b="1" i="0" u="none" strike="noStrike" kern="1200" baseline="0">
                          <a:solidFill>
                            <a:schemeClr val="tx1"/>
                          </a:solidFill>
                          <a:latin typeface="Century Gothic" panose="020B0502020202020204" pitchFamily="34" charset="0"/>
                          <a:ea typeface="+mn-ea"/>
                          <a:cs typeface="+mn-cs"/>
                        </a:defRPr>
                      </a:pPr>
                      <a:t>[PERCENTAGE]</a:t>
                    </a:fld>
                    <a:endParaRPr lang="en-US" sz="1100" baseline="0"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Gothic" panose="020B0502020202020204" pitchFamily="34"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A6E-4472-B968-96E0717328C1}"/>
                </c:ext>
              </c:extLst>
            </c:dLbl>
            <c:dLbl>
              <c:idx val="3"/>
              <c:layout>
                <c:manualLayout>
                  <c:x val="1.3371990670351608E-2"/>
                  <c:y val="-3.9733919916055779E-2"/>
                </c:manualLayout>
              </c:layout>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Gothic" panose="020B0502020202020204" pitchFamily="34" charset="0"/>
                        <a:ea typeface="+mn-ea"/>
                        <a:cs typeface="+mn-cs"/>
                      </a:defRPr>
                    </a:pPr>
                    <a:r>
                      <a:rPr lang="en-US" sz="1400" dirty="0">
                        <a:solidFill>
                          <a:schemeClr val="tx1"/>
                        </a:solidFill>
                      </a:rPr>
                      <a:t>FEDERAL</a:t>
                    </a:r>
                    <a:r>
                      <a:rPr lang="en-US" sz="1100" baseline="0" dirty="0">
                        <a:solidFill>
                          <a:schemeClr val="tx1"/>
                        </a:solidFill>
                      </a:rPr>
                      <a:t>: </a:t>
                    </a:r>
                    <a:fld id="{F256B621-D0CC-D745-8A34-63F58FB94E2C}" type="VALUE">
                      <a:rPr lang="en-US" sz="1100" baseline="0">
                        <a:solidFill>
                          <a:schemeClr val="tx1"/>
                        </a:solidFill>
                      </a:rPr>
                      <a:pPr>
                        <a:defRPr sz="1100" b="1" i="0" u="none" strike="noStrike" kern="1200" baseline="0">
                          <a:solidFill>
                            <a:schemeClr val="tx1"/>
                          </a:solidFill>
                          <a:latin typeface="Century Gothic" panose="020B0502020202020204" pitchFamily="34" charset="0"/>
                          <a:ea typeface="+mn-ea"/>
                          <a:cs typeface="+mn-cs"/>
                        </a:defRPr>
                      </a:pPr>
                      <a:t>[VALUE]</a:t>
                    </a:fld>
                    <a:r>
                      <a:rPr lang="en-US" sz="1100" baseline="0" dirty="0">
                        <a:solidFill>
                          <a:schemeClr val="tx1"/>
                        </a:solidFill>
                      </a:rPr>
                      <a:t>M - </a:t>
                    </a:r>
                    <a:fld id="{515110CB-27F7-A34D-B9A6-A99F81CADAA3}" type="PERCENTAGE">
                      <a:rPr lang="en-US" sz="1100" baseline="0" smtClean="0">
                        <a:solidFill>
                          <a:schemeClr val="tx1"/>
                        </a:solidFill>
                      </a:rPr>
                      <a:pPr>
                        <a:defRPr sz="1100" b="1" i="0" u="none" strike="noStrike" kern="1200" baseline="0">
                          <a:solidFill>
                            <a:schemeClr val="tx1"/>
                          </a:solidFill>
                          <a:latin typeface="Century Gothic" panose="020B0502020202020204" pitchFamily="34" charset="0"/>
                          <a:ea typeface="+mn-ea"/>
                          <a:cs typeface="+mn-cs"/>
                        </a:defRPr>
                      </a:pPr>
                      <a:t>[PERCENTAGE]</a:t>
                    </a:fld>
                    <a:endParaRPr lang="en-US" sz="1100" baseline="0"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Century Gothic" panose="020B0502020202020204" pitchFamily="34"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5766050109095795"/>
                      <c:h val="9.1601967683399357E-2"/>
                    </c:manualLayout>
                  </c15:layout>
                  <c15:dlblFieldTable/>
                  <c15:showDataLabelsRange val="0"/>
                </c:ext>
                <c:ext xmlns:c16="http://schemas.microsoft.com/office/drawing/2014/chart" uri="{C3380CC4-5D6E-409C-BE32-E72D297353CC}">
                  <c16:uniqueId val="{00000007-6A6E-4472-B968-96E0717328C1}"/>
                </c:ext>
              </c:extLst>
            </c:dLbl>
            <c:dLbl>
              <c:idx val="4"/>
              <c:layout>
                <c:manualLayout>
                  <c:x val="3.3875709698223996E-2"/>
                  <c:y val="-1.5282276890791306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Century Gothic" panose="020B0502020202020204" pitchFamily="34" charset="0"/>
                        <a:ea typeface="+mn-ea"/>
                        <a:cs typeface="+mn-cs"/>
                      </a:defRPr>
                    </a:pPr>
                    <a:r>
                      <a:rPr lang="en-US" sz="1400" dirty="0">
                        <a:solidFill>
                          <a:schemeClr val="tx1"/>
                        </a:solidFill>
                      </a:rPr>
                      <a:t>PRIVATE</a:t>
                    </a:r>
                    <a:r>
                      <a:rPr lang="en-US" sz="1100" baseline="0" dirty="0">
                        <a:solidFill>
                          <a:schemeClr val="tx1"/>
                        </a:solidFill>
                      </a:rPr>
                      <a:t>: </a:t>
                    </a:r>
                    <a:fld id="{3EA51034-4F25-4546-840D-7C8F96E79C15}" type="VALUE">
                      <a:rPr lang="en-US" sz="1100" baseline="0">
                        <a:solidFill>
                          <a:schemeClr val="tx1"/>
                        </a:solidFill>
                      </a:rPr>
                      <a:pPr>
                        <a:defRPr sz="1100" b="1" i="0" u="none" strike="noStrike" kern="1200" baseline="0">
                          <a:solidFill>
                            <a:schemeClr val="tx1"/>
                          </a:solidFill>
                          <a:latin typeface="Century Gothic" panose="020B0502020202020204" pitchFamily="34" charset="0"/>
                          <a:ea typeface="+mn-ea"/>
                          <a:cs typeface="+mn-cs"/>
                        </a:defRPr>
                      </a:pPr>
                      <a:t>[VALUE]</a:t>
                    </a:fld>
                    <a:r>
                      <a:rPr lang="en-US" sz="1100" baseline="0" dirty="0">
                        <a:solidFill>
                          <a:schemeClr val="tx1"/>
                        </a:solidFill>
                      </a:rPr>
                      <a:t>M - </a:t>
                    </a:r>
                    <a:fld id="{82CB9DCA-AF2E-FB4E-8FEB-6C0BFC057109}" type="PERCENTAGE">
                      <a:rPr lang="en-US" sz="1100" baseline="0">
                        <a:solidFill>
                          <a:schemeClr val="tx1"/>
                        </a:solidFill>
                      </a:rPr>
                      <a:pPr>
                        <a:defRPr sz="1100" b="1" i="0" u="none" strike="noStrike" kern="1200" baseline="0">
                          <a:solidFill>
                            <a:schemeClr val="tx1"/>
                          </a:solidFill>
                          <a:latin typeface="Century Gothic" panose="020B0502020202020204" pitchFamily="34" charset="0"/>
                          <a:ea typeface="+mn-ea"/>
                          <a:cs typeface="+mn-cs"/>
                        </a:defRPr>
                      </a:pPr>
                      <a:t>[PERCENTAGE]</a:t>
                    </a:fld>
                    <a:endParaRPr lang="en-US" sz="1100"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Century Gothic" panose="020B0502020202020204" pitchFamily="34" charset="0"/>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23615342650066"/>
                      <c:h val="0.11559514240194071"/>
                    </c:manualLayout>
                  </c15:layout>
                  <c15:dlblFieldTable/>
                  <c15:showDataLabelsRange val="0"/>
                </c:ext>
                <c:ext xmlns:c16="http://schemas.microsoft.com/office/drawing/2014/chart" uri="{C3380CC4-5D6E-409C-BE32-E72D297353CC}">
                  <c16:uniqueId val="{00000009-6A6E-4472-B968-96E0717328C1}"/>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Century Gothic" panose="020B0502020202020204" pitchFamily="34" charset="0"/>
                    <a:ea typeface="+mn-ea"/>
                    <a:cs typeface="+mn-cs"/>
                  </a:defRPr>
                </a:pPr>
                <a:endParaRPr lang="en-US"/>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Local</c:v>
                </c:pt>
                <c:pt idx="1">
                  <c:v>Funding Gap</c:v>
                </c:pt>
                <c:pt idx="2">
                  <c:v>State</c:v>
                </c:pt>
                <c:pt idx="3">
                  <c:v>Federal</c:v>
                </c:pt>
                <c:pt idx="4">
                  <c:v>Private</c:v>
                </c:pt>
              </c:strCache>
            </c:strRef>
          </c:cat>
          <c:val>
            <c:numRef>
              <c:f>Sheet1!$B$2:$B$6</c:f>
              <c:numCache>
                <c:formatCode>"$"#,##0.0</c:formatCode>
                <c:ptCount val="5"/>
                <c:pt idx="0">
                  <c:v>20.2</c:v>
                </c:pt>
                <c:pt idx="1">
                  <c:v>19.436</c:v>
                </c:pt>
                <c:pt idx="2">
                  <c:v>26.492000000000001</c:v>
                </c:pt>
                <c:pt idx="3">
                  <c:v>26.596</c:v>
                </c:pt>
                <c:pt idx="4">
                  <c:v>4.0999999999999996</c:v>
                </c:pt>
              </c:numCache>
            </c:numRef>
          </c:val>
          <c:extLst>
            <c:ext xmlns:c16="http://schemas.microsoft.com/office/drawing/2014/chart" uri="{C3380CC4-5D6E-409C-BE32-E72D297353CC}">
              <c16:uniqueId val="{0000000A-6A6E-4472-B968-96E0717328C1}"/>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4148EB-A591-45D2-9BDC-995D7D8F66D3}" type="doc">
      <dgm:prSet loTypeId="urn:microsoft.com/office/officeart/2005/8/layout/cycle6" loCatId="cycle" qsTypeId="urn:microsoft.com/office/officeart/2005/8/quickstyle/simple1" qsCatId="simple" csTypeId="urn:microsoft.com/office/officeart/2005/8/colors/accent1_1" csCatId="accent1" phldr="1"/>
      <dgm:spPr/>
      <dgm:t>
        <a:bodyPr/>
        <a:lstStyle/>
        <a:p>
          <a:endParaRPr lang="en-US"/>
        </a:p>
      </dgm:t>
    </dgm:pt>
    <dgm:pt modelId="{D7C4C097-2161-4071-955C-8948439B43F3}">
      <dgm:prSet phldrT="[Text]"/>
      <dgm:spPr/>
      <dgm:t>
        <a:bodyPr/>
        <a:lstStyle/>
        <a:p>
          <a:r>
            <a:rPr lang="en-US" b="1" dirty="0">
              <a:latin typeface="Century Gothic" panose="020B0502020202020204" pitchFamily="34" charset="0"/>
            </a:rPr>
            <a:t>Mobility</a:t>
          </a:r>
        </a:p>
      </dgm:t>
    </dgm:pt>
    <dgm:pt modelId="{65A5EAB6-D057-4D51-ACF9-1AC11F6D340D}" type="parTrans" cxnId="{1A941314-3C82-4A61-AD4B-53CE08891A07}">
      <dgm:prSet/>
      <dgm:spPr/>
      <dgm:t>
        <a:bodyPr/>
        <a:lstStyle/>
        <a:p>
          <a:endParaRPr lang="en-US"/>
        </a:p>
      </dgm:t>
    </dgm:pt>
    <dgm:pt modelId="{ABE2CEB4-0E64-47D0-AAFC-37EB8F74E3B9}" type="sibTrans" cxnId="{1A941314-3C82-4A61-AD4B-53CE08891A07}">
      <dgm:prSet/>
      <dgm:spPr/>
      <dgm:t>
        <a:bodyPr/>
        <a:lstStyle/>
        <a:p>
          <a:endParaRPr lang="en-US"/>
        </a:p>
      </dgm:t>
    </dgm:pt>
    <dgm:pt modelId="{E1E3034D-EAE4-408A-9F0E-5CF8C909D12C}">
      <dgm:prSet phldrT="[Text]"/>
      <dgm:spPr/>
      <dgm:t>
        <a:bodyPr/>
        <a:lstStyle/>
        <a:p>
          <a:r>
            <a:rPr lang="en-US" b="1" dirty="0">
              <a:latin typeface="Century Gothic" panose="020B0502020202020204" pitchFamily="34" charset="0"/>
            </a:rPr>
            <a:t>Sustainability</a:t>
          </a:r>
        </a:p>
      </dgm:t>
    </dgm:pt>
    <dgm:pt modelId="{C0BE2692-53F6-4F23-B947-BEE01FA2F05F}" type="parTrans" cxnId="{4AC6D496-8E84-4C1B-A155-6F536FCDE6A4}">
      <dgm:prSet/>
      <dgm:spPr/>
      <dgm:t>
        <a:bodyPr/>
        <a:lstStyle/>
        <a:p>
          <a:endParaRPr lang="en-US"/>
        </a:p>
      </dgm:t>
    </dgm:pt>
    <dgm:pt modelId="{755B490A-812F-4F3A-8F54-CD17AF615178}" type="sibTrans" cxnId="{4AC6D496-8E84-4C1B-A155-6F536FCDE6A4}">
      <dgm:prSet/>
      <dgm:spPr/>
      <dgm:t>
        <a:bodyPr/>
        <a:lstStyle/>
        <a:p>
          <a:endParaRPr lang="en-US"/>
        </a:p>
      </dgm:t>
    </dgm:pt>
    <dgm:pt modelId="{E82ABF7F-E598-4791-BE77-5B33F158280A}">
      <dgm:prSet phldrT="[Text]"/>
      <dgm:spPr/>
      <dgm:t>
        <a:bodyPr/>
        <a:lstStyle/>
        <a:p>
          <a:r>
            <a:rPr lang="en-US" b="1" dirty="0">
              <a:latin typeface="Century Gothic" panose="020B0502020202020204" pitchFamily="34" charset="0"/>
            </a:rPr>
            <a:t>Economic Vitality</a:t>
          </a:r>
        </a:p>
      </dgm:t>
    </dgm:pt>
    <dgm:pt modelId="{781FD2A8-CD77-4DB8-8236-F124274C4B2F}" type="parTrans" cxnId="{9A1E4E0C-1623-4BD7-BF7D-FB2C0D921CE5}">
      <dgm:prSet/>
      <dgm:spPr/>
      <dgm:t>
        <a:bodyPr/>
        <a:lstStyle/>
        <a:p>
          <a:endParaRPr lang="en-US"/>
        </a:p>
      </dgm:t>
    </dgm:pt>
    <dgm:pt modelId="{B50FAF54-BC39-46DA-B8C7-4603781F7D7A}" type="sibTrans" cxnId="{9A1E4E0C-1623-4BD7-BF7D-FB2C0D921CE5}">
      <dgm:prSet/>
      <dgm:spPr/>
      <dgm:t>
        <a:bodyPr/>
        <a:lstStyle/>
        <a:p>
          <a:endParaRPr lang="en-US"/>
        </a:p>
      </dgm:t>
    </dgm:pt>
    <dgm:pt modelId="{227CC35A-9EB4-4CEF-B6A2-44B10FF00584}">
      <dgm:prSet phldrT="[Text]"/>
      <dgm:spPr/>
      <dgm:t>
        <a:bodyPr/>
        <a:lstStyle/>
        <a:p>
          <a:r>
            <a:rPr lang="en-US" b="1" dirty="0">
              <a:latin typeface="Century Gothic" panose="020B0502020202020204" pitchFamily="34" charset="0"/>
            </a:rPr>
            <a:t>Interconnected</a:t>
          </a:r>
        </a:p>
      </dgm:t>
    </dgm:pt>
    <dgm:pt modelId="{91DDCD25-80EF-4E31-B027-3A5664529CDD}" type="parTrans" cxnId="{566BA43F-438B-4720-8209-E910B3227488}">
      <dgm:prSet/>
      <dgm:spPr/>
      <dgm:t>
        <a:bodyPr/>
        <a:lstStyle/>
        <a:p>
          <a:endParaRPr lang="en-US"/>
        </a:p>
      </dgm:t>
    </dgm:pt>
    <dgm:pt modelId="{32360393-A583-48D3-B421-2B68E9BAFCCF}" type="sibTrans" cxnId="{566BA43F-438B-4720-8209-E910B3227488}">
      <dgm:prSet/>
      <dgm:spPr/>
      <dgm:t>
        <a:bodyPr/>
        <a:lstStyle/>
        <a:p>
          <a:endParaRPr lang="en-US"/>
        </a:p>
      </dgm:t>
    </dgm:pt>
    <dgm:pt modelId="{217D18D4-CD4D-4453-A76D-809DC01AE3AA}">
      <dgm:prSet phldrT="[Text]"/>
      <dgm:spPr/>
      <dgm:t>
        <a:bodyPr/>
        <a:lstStyle/>
        <a:p>
          <a:r>
            <a:rPr lang="en-US" b="1" dirty="0">
              <a:latin typeface="Century Gothic" panose="020B0502020202020204" pitchFamily="34" charset="0"/>
            </a:rPr>
            <a:t>Inter-Regional</a:t>
          </a:r>
        </a:p>
      </dgm:t>
    </dgm:pt>
    <dgm:pt modelId="{2F5E186F-D9BB-4DF0-ABC8-1B2F4AB55275}" type="parTrans" cxnId="{93838F52-844F-4C2A-95EC-4EC3EB4F245D}">
      <dgm:prSet/>
      <dgm:spPr/>
      <dgm:t>
        <a:bodyPr/>
        <a:lstStyle/>
        <a:p>
          <a:endParaRPr lang="en-US"/>
        </a:p>
      </dgm:t>
    </dgm:pt>
    <dgm:pt modelId="{5D71C871-4D64-4946-9184-326037B4222B}" type="sibTrans" cxnId="{93838F52-844F-4C2A-95EC-4EC3EB4F245D}">
      <dgm:prSet/>
      <dgm:spPr/>
      <dgm:t>
        <a:bodyPr/>
        <a:lstStyle/>
        <a:p>
          <a:endParaRPr lang="en-US"/>
        </a:p>
      </dgm:t>
    </dgm:pt>
    <dgm:pt modelId="{434B3C37-DBEB-4790-BEEE-F8AE782E3BEA}" type="pres">
      <dgm:prSet presAssocID="{A04148EB-A591-45D2-9BDC-995D7D8F66D3}" presName="cycle" presStyleCnt="0">
        <dgm:presLayoutVars>
          <dgm:dir/>
          <dgm:resizeHandles val="exact"/>
        </dgm:presLayoutVars>
      </dgm:prSet>
      <dgm:spPr/>
    </dgm:pt>
    <dgm:pt modelId="{993F418D-EDA0-426C-810E-336029249163}" type="pres">
      <dgm:prSet presAssocID="{D7C4C097-2161-4071-955C-8948439B43F3}" presName="node" presStyleLbl="node1" presStyleIdx="0" presStyleCnt="5">
        <dgm:presLayoutVars>
          <dgm:bulletEnabled val="1"/>
        </dgm:presLayoutVars>
      </dgm:prSet>
      <dgm:spPr/>
    </dgm:pt>
    <dgm:pt modelId="{0AA9F27A-79A6-4FD0-9B94-5BE06DAA505C}" type="pres">
      <dgm:prSet presAssocID="{D7C4C097-2161-4071-955C-8948439B43F3}" presName="spNode" presStyleCnt="0"/>
      <dgm:spPr/>
    </dgm:pt>
    <dgm:pt modelId="{4326A6D5-0157-47A0-9536-5E1D63FD8371}" type="pres">
      <dgm:prSet presAssocID="{ABE2CEB4-0E64-47D0-AAFC-37EB8F74E3B9}" presName="sibTrans" presStyleLbl="sibTrans1D1" presStyleIdx="0" presStyleCnt="5"/>
      <dgm:spPr/>
    </dgm:pt>
    <dgm:pt modelId="{B76B30A1-33C3-4F4B-830F-79A00BDC52C7}" type="pres">
      <dgm:prSet presAssocID="{E1E3034D-EAE4-408A-9F0E-5CF8C909D12C}" presName="node" presStyleLbl="node1" presStyleIdx="1" presStyleCnt="5">
        <dgm:presLayoutVars>
          <dgm:bulletEnabled val="1"/>
        </dgm:presLayoutVars>
      </dgm:prSet>
      <dgm:spPr/>
    </dgm:pt>
    <dgm:pt modelId="{70F5E01F-3B16-41B0-9F8D-C686C81F5525}" type="pres">
      <dgm:prSet presAssocID="{E1E3034D-EAE4-408A-9F0E-5CF8C909D12C}" presName="spNode" presStyleCnt="0"/>
      <dgm:spPr/>
    </dgm:pt>
    <dgm:pt modelId="{7C37D7AB-2BA3-4BCE-9300-33CB107103C9}" type="pres">
      <dgm:prSet presAssocID="{755B490A-812F-4F3A-8F54-CD17AF615178}" presName="sibTrans" presStyleLbl="sibTrans1D1" presStyleIdx="1" presStyleCnt="5"/>
      <dgm:spPr/>
    </dgm:pt>
    <dgm:pt modelId="{72BE4B64-C8E4-427D-A7A8-E2F53789C9EE}" type="pres">
      <dgm:prSet presAssocID="{E82ABF7F-E598-4791-BE77-5B33F158280A}" presName="node" presStyleLbl="node1" presStyleIdx="2" presStyleCnt="5">
        <dgm:presLayoutVars>
          <dgm:bulletEnabled val="1"/>
        </dgm:presLayoutVars>
      </dgm:prSet>
      <dgm:spPr/>
    </dgm:pt>
    <dgm:pt modelId="{3398FDFC-7ED0-4D2D-A359-7F81807AE4C5}" type="pres">
      <dgm:prSet presAssocID="{E82ABF7F-E598-4791-BE77-5B33F158280A}" presName="spNode" presStyleCnt="0"/>
      <dgm:spPr/>
    </dgm:pt>
    <dgm:pt modelId="{A1C4B872-DDFE-467C-BBFA-FAB69C6EA233}" type="pres">
      <dgm:prSet presAssocID="{B50FAF54-BC39-46DA-B8C7-4603781F7D7A}" presName="sibTrans" presStyleLbl="sibTrans1D1" presStyleIdx="2" presStyleCnt="5"/>
      <dgm:spPr/>
    </dgm:pt>
    <dgm:pt modelId="{EEE5A9CE-6424-45AD-961B-005C20E81264}" type="pres">
      <dgm:prSet presAssocID="{227CC35A-9EB4-4CEF-B6A2-44B10FF00584}" presName="node" presStyleLbl="node1" presStyleIdx="3" presStyleCnt="5">
        <dgm:presLayoutVars>
          <dgm:bulletEnabled val="1"/>
        </dgm:presLayoutVars>
      </dgm:prSet>
      <dgm:spPr/>
    </dgm:pt>
    <dgm:pt modelId="{E2584C5D-01A2-4623-B72E-E2F97E024C3A}" type="pres">
      <dgm:prSet presAssocID="{227CC35A-9EB4-4CEF-B6A2-44B10FF00584}" presName="spNode" presStyleCnt="0"/>
      <dgm:spPr/>
    </dgm:pt>
    <dgm:pt modelId="{547B2DD7-5F48-4204-A267-20DDD569671C}" type="pres">
      <dgm:prSet presAssocID="{32360393-A583-48D3-B421-2B68E9BAFCCF}" presName="sibTrans" presStyleLbl="sibTrans1D1" presStyleIdx="3" presStyleCnt="5"/>
      <dgm:spPr/>
    </dgm:pt>
    <dgm:pt modelId="{2A9FC9F9-01BE-4916-B47F-785DDB42D7B3}" type="pres">
      <dgm:prSet presAssocID="{217D18D4-CD4D-4453-A76D-809DC01AE3AA}" presName="node" presStyleLbl="node1" presStyleIdx="4" presStyleCnt="5">
        <dgm:presLayoutVars>
          <dgm:bulletEnabled val="1"/>
        </dgm:presLayoutVars>
      </dgm:prSet>
      <dgm:spPr/>
    </dgm:pt>
    <dgm:pt modelId="{9782B697-44AD-4E0D-B224-59EB80312753}" type="pres">
      <dgm:prSet presAssocID="{217D18D4-CD4D-4453-A76D-809DC01AE3AA}" presName="spNode" presStyleCnt="0"/>
      <dgm:spPr/>
    </dgm:pt>
    <dgm:pt modelId="{40C0F3D6-D65B-4528-9E00-71892F79619E}" type="pres">
      <dgm:prSet presAssocID="{5D71C871-4D64-4946-9184-326037B4222B}" presName="sibTrans" presStyleLbl="sibTrans1D1" presStyleIdx="4" presStyleCnt="5"/>
      <dgm:spPr/>
    </dgm:pt>
  </dgm:ptLst>
  <dgm:cxnLst>
    <dgm:cxn modelId="{9A1E4E0C-1623-4BD7-BF7D-FB2C0D921CE5}" srcId="{A04148EB-A591-45D2-9BDC-995D7D8F66D3}" destId="{E82ABF7F-E598-4791-BE77-5B33F158280A}" srcOrd="2" destOrd="0" parTransId="{781FD2A8-CD77-4DB8-8236-F124274C4B2F}" sibTransId="{B50FAF54-BC39-46DA-B8C7-4603781F7D7A}"/>
    <dgm:cxn modelId="{B309C60C-CB12-408F-BAC6-7C138CD329A4}" type="presOf" srcId="{B50FAF54-BC39-46DA-B8C7-4603781F7D7A}" destId="{A1C4B872-DDFE-467C-BBFA-FAB69C6EA233}" srcOrd="0" destOrd="0" presId="urn:microsoft.com/office/officeart/2005/8/layout/cycle6"/>
    <dgm:cxn modelId="{1A941314-3C82-4A61-AD4B-53CE08891A07}" srcId="{A04148EB-A591-45D2-9BDC-995D7D8F66D3}" destId="{D7C4C097-2161-4071-955C-8948439B43F3}" srcOrd="0" destOrd="0" parTransId="{65A5EAB6-D057-4D51-ACF9-1AC11F6D340D}" sibTransId="{ABE2CEB4-0E64-47D0-AAFC-37EB8F74E3B9}"/>
    <dgm:cxn modelId="{A1A13D22-816D-442E-A4E8-E6850CF74FC1}" type="presOf" srcId="{5D71C871-4D64-4946-9184-326037B4222B}" destId="{40C0F3D6-D65B-4528-9E00-71892F79619E}" srcOrd="0" destOrd="0" presId="urn:microsoft.com/office/officeart/2005/8/layout/cycle6"/>
    <dgm:cxn modelId="{566BA43F-438B-4720-8209-E910B3227488}" srcId="{A04148EB-A591-45D2-9BDC-995D7D8F66D3}" destId="{227CC35A-9EB4-4CEF-B6A2-44B10FF00584}" srcOrd="3" destOrd="0" parTransId="{91DDCD25-80EF-4E31-B027-3A5664529CDD}" sibTransId="{32360393-A583-48D3-B421-2B68E9BAFCCF}"/>
    <dgm:cxn modelId="{72BEF74F-90F0-4D67-A12D-0EFA20C2491A}" type="presOf" srcId="{ABE2CEB4-0E64-47D0-AAFC-37EB8F74E3B9}" destId="{4326A6D5-0157-47A0-9536-5E1D63FD8371}" srcOrd="0" destOrd="0" presId="urn:microsoft.com/office/officeart/2005/8/layout/cycle6"/>
    <dgm:cxn modelId="{93838F52-844F-4C2A-95EC-4EC3EB4F245D}" srcId="{A04148EB-A591-45D2-9BDC-995D7D8F66D3}" destId="{217D18D4-CD4D-4453-A76D-809DC01AE3AA}" srcOrd="4" destOrd="0" parTransId="{2F5E186F-D9BB-4DF0-ABC8-1B2F4AB55275}" sibTransId="{5D71C871-4D64-4946-9184-326037B4222B}"/>
    <dgm:cxn modelId="{E14B906C-517C-4A68-BE25-8236A99742F7}" type="presOf" srcId="{E1E3034D-EAE4-408A-9F0E-5CF8C909D12C}" destId="{B76B30A1-33C3-4F4B-830F-79A00BDC52C7}" srcOrd="0" destOrd="0" presId="urn:microsoft.com/office/officeart/2005/8/layout/cycle6"/>
    <dgm:cxn modelId="{4AC6D496-8E84-4C1B-A155-6F536FCDE6A4}" srcId="{A04148EB-A591-45D2-9BDC-995D7D8F66D3}" destId="{E1E3034D-EAE4-408A-9F0E-5CF8C909D12C}" srcOrd="1" destOrd="0" parTransId="{C0BE2692-53F6-4F23-B947-BEE01FA2F05F}" sibTransId="{755B490A-812F-4F3A-8F54-CD17AF615178}"/>
    <dgm:cxn modelId="{E5718DA4-BCCB-4CFB-A044-F0E0A6F41E0A}" type="presOf" srcId="{32360393-A583-48D3-B421-2B68E9BAFCCF}" destId="{547B2DD7-5F48-4204-A267-20DDD569671C}" srcOrd="0" destOrd="0" presId="urn:microsoft.com/office/officeart/2005/8/layout/cycle6"/>
    <dgm:cxn modelId="{F01064B8-D07A-472B-ADAB-DF2F4A092ED1}" type="presOf" srcId="{755B490A-812F-4F3A-8F54-CD17AF615178}" destId="{7C37D7AB-2BA3-4BCE-9300-33CB107103C9}" srcOrd="0" destOrd="0" presId="urn:microsoft.com/office/officeart/2005/8/layout/cycle6"/>
    <dgm:cxn modelId="{E78975D1-69A8-4117-8625-CC06EC5379F5}" type="presOf" srcId="{217D18D4-CD4D-4453-A76D-809DC01AE3AA}" destId="{2A9FC9F9-01BE-4916-B47F-785DDB42D7B3}" srcOrd="0" destOrd="0" presId="urn:microsoft.com/office/officeart/2005/8/layout/cycle6"/>
    <dgm:cxn modelId="{B5E77AE8-EABC-4A4F-8541-E8C789E07705}" type="presOf" srcId="{D7C4C097-2161-4071-955C-8948439B43F3}" destId="{993F418D-EDA0-426C-810E-336029249163}" srcOrd="0" destOrd="0" presId="urn:microsoft.com/office/officeart/2005/8/layout/cycle6"/>
    <dgm:cxn modelId="{3DCA00EC-9A1F-4821-8004-B3986C120EC6}" type="presOf" srcId="{227CC35A-9EB4-4CEF-B6A2-44B10FF00584}" destId="{EEE5A9CE-6424-45AD-961B-005C20E81264}" srcOrd="0" destOrd="0" presId="urn:microsoft.com/office/officeart/2005/8/layout/cycle6"/>
    <dgm:cxn modelId="{FAD10BED-8BCC-4BB6-8763-E2572115B04E}" type="presOf" srcId="{E82ABF7F-E598-4791-BE77-5B33F158280A}" destId="{72BE4B64-C8E4-427D-A7A8-E2F53789C9EE}" srcOrd="0" destOrd="0" presId="urn:microsoft.com/office/officeart/2005/8/layout/cycle6"/>
    <dgm:cxn modelId="{A53CCAF8-FE58-4394-BD6A-479A73D061F1}" type="presOf" srcId="{A04148EB-A591-45D2-9BDC-995D7D8F66D3}" destId="{434B3C37-DBEB-4790-BEEE-F8AE782E3BEA}" srcOrd="0" destOrd="0" presId="urn:microsoft.com/office/officeart/2005/8/layout/cycle6"/>
    <dgm:cxn modelId="{01B4D3DF-AB96-48E9-81BB-B99DDD8EA178}" type="presParOf" srcId="{434B3C37-DBEB-4790-BEEE-F8AE782E3BEA}" destId="{993F418D-EDA0-426C-810E-336029249163}" srcOrd="0" destOrd="0" presId="urn:microsoft.com/office/officeart/2005/8/layout/cycle6"/>
    <dgm:cxn modelId="{D0970EDF-81F9-4B3D-9D68-6A33BCB95A12}" type="presParOf" srcId="{434B3C37-DBEB-4790-BEEE-F8AE782E3BEA}" destId="{0AA9F27A-79A6-4FD0-9B94-5BE06DAA505C}" srcOrd="1" destOrd="0" presId="urn:microsoft.com/office/officeart/2005/8/layout/cycle6"/>
    <dgm:cxn modelId="{B093D5B8-3450-4E30-8FD2-200320C80405}" type="presParOf" srcId="{434B3C37-DBEB-4790-BEEE-F8AE782E3BEA}" destId="{4326A6D5-0157-47A0-9536-5E1D63FD8371}" srcOrd="2" destOrd="0" presId="urn:microsoft.com/office/officeart/2005/8/layout/cycle6"/>
    <dgm:cxn modelId="{12547C63-9263-48F7-95BA-91DD1785EF09}" type="presParOf" srcId="{434B3C37-DBEB-4790-BEEE-F8AE782E3BEA}" destId="{B76B30A1-33C3-4F4B-830F-79A00BDC52C7}" srcOrd="3" destOrd="0" presId="urn:microsoft.com/office/officeart/2005/8/layout/cycle6"/>
    <dgm:cxn modelId="{08F0B213-71F8-4E58-944F-1966149308D3}" type="presParOf" srcId="{434B3C37-DBEB-4790-BEEE-F8AE782E3BEA}" destId="{70F5E01F-3B16-41B0-9F8D-C686C81F5525}" srcOrd="4" destOrd="0" presId="urn:microsoft.com/office/officeart/2005/8/layout/cycle6"/>
    <dgm:cxn modelId="{1FB4CC2D-CEA8-4DED-93AE-ADC9E4C37FB6}" type="presParOf" srcId="{434B3C37-DBEB-4790-BEEE-F8AE782E3BEA}" destId="{7C37D7AB-2BA3-4BCE-9300-33CB107103C9}" srcOrd="5" destOrd="0" presId="urn:microsoft.com/office/officeart/2005/8/layout/cycle6"/>
    <dgm:cxn modelId="{71FBCB11-B2A5-42A5-8998-D058DC7B13CE}" type="presParOf" srcId="{434B3C37-DBEB-4790-BEEE-F8AE782E3BEA}" destId="{72BE4B64-C8E4-427D-A7A8-E2F53789C9EE}" srcOrd="6" destOrd="0" presId="urn:microsoft.com/office/officeart/2005/8/layout/cycle6"/>
    <dgm:cxn modelId="{1096A032-7119-4BE8-B391-292E6073E6CB}" type="presParOf" srcId="{434B3C37-DBEB-4790-BEEE-F8AE782E3BEA}" destId="{3398FDFC-7ED0-4D2D-A359-7F81807AE4C5}" srcOrd="7" destOrd="0" presId="urn:microsoft.com/office/officeart/2005/8/layout/cycle6"/>
    <dgm:cxn modelId="{B23B32D9-9A05-42CE-940C-214719627EA3}" type="presParOf" srcId="{434B3C37-DBEB-4790-BEEE-F8AE782E3BEA}" destId="{A1C4B872-DDFE-467C-BBFA-FAB69C6EA233}" srcOrd="8" destOrd="0" presId="urn:microsoft.com/office/officeart/2005/8/layout/cycle6"/>
    <dgm:cxn modelId="{ADE415C0-6F32-46B6-AACE-45972F47B4BE}" type="presParOf" srcId="{434B3C37-DBEB-4790-BEEE-F8AE782E3BEA}" destId="{EEE5A9CE-6424-45AD-961B-005C20E81264}" srcOrd="9" destOrd="0" presId="urn:microsoft.com/office/officeart/2005/8/layout/cycle6"/>
    <dgm:cxn modelId="{A6B1D591-5E7E-435C-B524-BE634FE59774}" type="presParOf" srcId="{434B3C37-DBEB-4790-BEEE-F8AE782E3BEA}" destId="{E2584C5D-01A2-4623-B72E-E2F97E024C3A}" srcOrd="10" destOrd="0" presId="urn:microsoft.com/office/officeart/2005/8/layout/cycle6"/>
    <dgm:cxn modelId="{FB044215-7CB1-4F6D-BE2A-0743E618E312}" type="presParOf" srcId="{434B3C37-DBEB-4790-BEEE-F8AE782E3BEA}" destId="{547B2DD7-5F48-4204-A267-20DDD569671C}" srcOrd="11" destOrd="0" presId="urn:microsoft.com/office/officeart/2005/8/layout/cycle6"/>
    <dgm:cxn modelId="{B7E5742D-7F35-4065-AFEE-90A0FF6D8A3A}" type="presParOf" srcId="{434B3C37-DBEB-4790-BEEE-F8AE782E3BEA}" destId="{2A9FC9F9-01BE-4916-B47F-785DDB42D7B3}" srcOrd="12" destOrd="0" presId="urn:microsoft.com/office/officeart/2005/8/layout/cycle6"/>
    <dgm:cxn modelId="{A9592E2A-F2FE-4863-B6B2-0C05C06A8C41}" type="presParOf" srcId="{434B3C37-DBEB-4790-BEEE-F8AE782E3BEA}" destId="{9782B697-44AD-4E0D-B224-59EB80312753}" srcOrd="13" destOrd="0" presId="urn:microsoft.com/office/officeart/2005/8/layout/cycle6"/>
    <dgm:cxn modelId="{61CA1EFE-272B-4056-8183-AE7D274E1D92}" type="presParOf" srcId="{434B3C37-DBEB-4790-BEEE-F8AE782E3BEA}" destId="{40C0F3D6-D65B-4528-9E00-71892F79619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F418D-EDA0-426C-810E-336029249163}">
      <dsp:nvSpPr>
        <dsp:cNvPr id="0" name=""/>
        <dsp:cNvSpPr/>
      </dsp:nvSpPr>
      <dsp:spPr>
        <a:xfrm>
          <a:off x="2209806" y="2200"/>
          <a:ext cx="1239260" cy="80551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Mobility</a:t>
          </a:r>
        </a:p>
      </dsp:txBody>
      <dsp:txXfrm>
        <a:off x="2249128" y="41522"/>
        <a:ext cx="1160616" cy="726875"/>
      </dsp:txXfrm>
    </dsp:sp>
    <dsp:sp modelId="{4326A6D5-0157-47A0-9536-5E1D63FD8371}">
      <dsp:nvSpPr>
        <dsp:cNvPr id="0" name=""/>
        <dsp:cNvSpPr/>
      </dsp:nvSpPr>
      <dsp:spPr>
        <a:xfrm>
          <a:off x="1221081" y="404960"/>
          <a:ext cx="3216710" cy="3216710"/>
        </a:xfrm>
        <a:custGeom>
          <a:avLst/>
          <a:gdLst/>
          <a:ahLst/>
          <a:cxnLst/>
          <a:rect l="0" t="0" r="0" b="0"/>
          <a:pathLst>
            <a:path>
              <a:moveTo>
                <a:pt x="2236486" y="127727"/>
              </a:moveTo>
              <a:arcTo wR="1608355" hR="1608355" stAng="17579295" swAng="195999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76B30A1-33C3-4F4B-830F-79A00BDC52C7}">
      <dsp:nvSpPr>
        <dsp:cNvPr id="0" name=""/>
        <dsp:cNvSpPr/>
      </dsp:nvSpPr>
      <dsp:spPr>
        <a:xfrm>
          <a:off x="3739443" y="1113546"/>
          <a:ext cx="1239260" cy="80551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Sustainability</a:t>
          </a:r>
        </a:p>
      </dsp:txBody>
      <dsp:txXfrm>
        <a:off x="3778765" y="1152868"/>
        <a:ext cx="1160616" cy="726875"/>
      </dsp:txXfrm>
    </dsp:sp>
    <dsp:sp modelId="{7C37D7AB-2BA3-4BCE-9300-33CB107103C9}">
      <dsp:nvSpPr>
        <dsp:cNvPr id="0" name=""/>
        <dsp:cNvSpPr/>
      </dsp:nvSpPr>
      <dsp:spPr>
        <a:xfrm>
          <a:off x="1221081" y="404960"/>
          <a:ext cx="3216710" cy="3216710"/>
        </a:xfrm>
        <a:custGeom>
          <a:avLst/>
          <a:gdLst/>
          <a:ahLst/>
          <a:cxnLst/>
          <a:rect l="0" t="0" r="0" b="0"/>
          <a:pathLst>
            <a:path>
              <a:moveTo>
                <a:pt x="3214517" y="1524381"/>
              </a:moveTo>
              <a:arcTo wR="1608355" hR="1608355" stAng="21420430" swAng="219511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2BE4B64-C8E4-427D-A7A8-E2F53789C9EE}">
      <dsp:nvSpPr>
        <dsp:cNvPr id="0" name=""/>
        <dsp:cNvSpPr/>
      </dsp:nvSpPr>
      <dsp:spPr>
        <a:xfrm>
          <a:off x="3155174" y="2911742"/>
          <a:ext cx="1239260" cy="80551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Economic Vitality</a:t>
          </a:r>
        </a:p>
      </dsp:txBody>
      <dsp:txXfrm>
        <a:off x="3194496" y="2951064"/>
        <a:ext cx="1160616" cy="726875"/>
      </dsp:txXfrm>
    </dsp:sp>
    <dsp:sp modelId="{A1C4B872-DDFE-467C-BBFA-FAB69C6EA233}">
      <dsp:nvSpPr>
        <dsp:cNvPr id="0" name=""/>
        <dsp:cNvSpPr/>
      </dsp:nvSpPr>
      <dsp:spPr>
        <a:xfrm>
          <a:off x="1221081" y="404960"/>
          <a:ext cx="3216710" cy="3216710"/>
        </a:xfrm>
        <a:custGeom>
          <a:avLst/>
          <a:gdLst/>
          <a:ahLst/>
          <a:cxnLst/>
          <a:rect l="0" t="0" r="0" b="0"/>
          <a:pathLst>
            <a:path>
              <a:moveTo>
                <a:pt x="1927710" y="3184686"/>
              </a:moveTo>
              <a:arcTo wR="1608355" hR="1608355" stAng="4712834" swAng="137433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EE5A9CE-6424-45AD-961B-005C20E81264}">
      <dsp:nvSpPr>
        <dsp:cNvPr id="0" name=""/>
        <dsp:cNvSpPr/>
      </dsp:nvSpPr>
      <dsp:spPr>
        <a:xfrm>
          <a:off x="1264439" y="2911742"/>
          <a:ext cx="1239260" cy="80551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Interconnected</a:t>
          </a:r>
        </a:p>
      </dsp:txBody>
      <dsp:txXfrm>
        <a:off x="1303761" y="2951064"/>
        <a:ext cx="1160616" cy="726875"/>
      </dsp:txXfrm>
    </dsp:sp>
    <dsp:sp modelId="{547B2DD7-5F48-4204-A267-20DDD569671C}">
      <dsp:nvSpPr>
        <dsp:cNvPr id="0" name=""/>
        <dsp:cNvSpPr/>
      </dsp:nvSpPr>
      <dsp:spPr>
        <a:xfrm>
          <a:off x="1221081" y="404960"/>
          <a:ext cx="3216710" cy="3216710"/>
        </a:xfrm>
        <a:custGeom>
          <a:avLst/>
          <a:gdLst/>
          <a:ahLst/>
          <a:cxnLst/>
          <a:rect l="0" t="0" r="0" b="0"/>
          <a:pathLst>
            <a:path>
              <a:moveTo>
                <a:pt x="268604" y="2498228"/>
              </a:moveTo>
              <a:arcTo wR="1608355" hR="1608355" stAng="8784456" swAng="219511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A9FC9F9-01BE-4916-B47F-785DDB42D7B3}">
      <dsp:nvSpPr>
        <dsp:cNvPr id="0" name=""/>
        <dsp:cNvSpPr/>
      </dsp:nvSpPr>
      <dsp:spPr>
        <a:xfrm>
          <a:off x="680170" y="1113546"/>
          <a:ext cx="1239260" cy="80551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Inter-Regional</a:t>
          </a:r>
        </a:p>
      </dsp:txBody>
      <dsp:txXfrm>
        <a:off x="719492" y="1152868"/>
        <a:ext cx="1160616" cy="726875"/>
      </dsp:txXfrm>
    </dsp:sp>
    <dsp:sp modelId="{40C0F3D6-D65B-4528-9E00-71892F79619E}">
      <dsp:nvSpPr>
        <dsp:cNvPr id="0" name=""/>
        <dsp:cNvSpPr/>
      </dsp:nvSpPr>
      <dsp:spPr>
        <a:xfrm>
          <a:off x="1221081" y="404960"/>
          <a:ext cx="3216710" cy="3216710"/>
        </a:xfrm>
        <a:custGeom>
          <a:avLst/>
          <a:gdLst/>
          <a:ahLst/>
          <a:cxnLst/>
          <a:rect l="0" t="0" r="0" b="0"/>
          <a:pathLst>
            <a:path>
              <a:moveTo>
                <a:pt x="280411" y="700956"/>
              </a:moveTo>
              <a:arcTo wR="1608355" hR="1608355" stAng="12860714" swAng="195999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25FB2-B7BC-5C15-07A0-4ED7C5EA65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77D3E9-E499-BAA4-785E-F52A3260BA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82D018-085D-D949-3D96-01F3733B6502}"/>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5" name="Footer Placeholder 4">
            <a:extLst>
              <a:ext uri="{FF2B5EF4-FFF2-40B4-BE49-F238E27FC236}">
                <a16:creationId xmlns:a16="http://schemas.microsoft.com/office/drawing/2014/main" id="{0E09F346-99A2-68C0-A6C1-A578521FE1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63896-9970-D028-CFAA-D20F50444B6F}"/>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140205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6ACE0-026D-4A28-F483-BD8F7DB771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398D6D-6D9A-3139-4F20-80153E43E1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30296A-8758-BD40-4644-007E6EBEACD2}"/>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5" name="Footer Placeholder 4">
            <a:extLst>
              <a:ext uri="{FF2B5EF4-FFF2-40B4-BE49-F238E27FC236}">
                <a16:creationId xmlns:a16="http://schemas.microsoft.com/office/drawing/2014/main" id="{0006B800-24EA-BFC9-D826-7F9E4ED5C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E9DA7-2C82-13EE-B5C5-A7D10368D29E}"/>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273702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43BC11-235C-28AB-1299-997920E0FB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3E3FDB-09AE-6F6A-9865-0936B76149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EDD25-B43C-AD45-927F-05C11931472A}"/>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5" name="Footer Placeholder 4">
            <a:extLst>
              <a:ext uri="{FF2B5EF4-FFF2-40B4-BE49-F238E27FC236}">
                <a16:creationId xmlns:a16="http://schemas.microsoft.com/office/drawing/2014/main" id="{D6300663-DE62-D16F-78C8-E89C0011B1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17332-A90C-75C1-9049-2ADF70C5809B}"/>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76498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8D091-5347-AEEE-33E3-8279AF4DD9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D3C946-AE69-8BC4-2F87-E34F86D973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E7F10-4404-1383-6E8D-B1C7B241C5B3}"/>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5" name="Footer Placeholder 4">
            <a:extLst>
              <a:ext uri="{FF2B5EF4-FFF2-40B4-BE49-F238E27FC236}">
                <a16:creationId xmlns:a16="http://schemas.microsoft.com/office/drawing/2014/main" id="{A42A8FA1-7DC0-38BA-FB00-44EBCB622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E063D-5A4E-FD81-1D3A-A65CC2E51222}"/>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187030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64C5C-9F89-D4D7-A79D-4C575C07AA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F65AF1-573E-207D-4080-30768742E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740680-6019-F820-7427-CEABAC137E83}"/>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5" name="Footer Placeholder 4">
            <a:extLst>
              <a:ext uri="{FF2B5EF4-FFF2-40B4-BE49-F238E27FC236}">
                <a16:creationId xmlns:a16="http://schemas.microsoft.com/office/drawing/2014/main" id="{AD651F4D-2234-32AB-2A26-67C863BB6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F90DF9-CA0A-5DE1-56A9-19BF97DE46ED}"/>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288842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48AFD-77FE-86E2-9A15-752B7A171C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A7737B-A35F-8754-E1C9-93975F8E74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A58606-9D41-46D9-AC32-B1067E8A22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0D5F61-8867-5DF9-E2F0-EC826D719FEF}"/>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6" name="Footer Placeholder 5">
            <a:extLst>
              <a:ext uri="{FF2B5EF4-FFF2-40B4-BE49-F238E27FC236}">
                <a16:creationId xmlns:a16="http://schemas.microsoft.com/office/drawing/2014/main" id="{8B18D065-BB1D-30D3-CF6F-E7EF6D7D99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421751-BEEE-2A58-97AE-482EF5F26DD2}"/>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1841852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CB72B-A779-4C96-2938-346E49FC00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001966-6954-70D8-2FED-D1937DC4E9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9E026B-0A83-AEBC-93E4-2A751F206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608FE9-B54F-4DD8-FEF8-A2956FFE9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0E2443-2B9A-DFFB-23DE-497C3B9C13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6AD735-48AB-EFD0-03B6-8B4FF650E80D}"/>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8" name="Footer Placeholder 7">
            <a:extLst>
              <a:ext uri="{FF2B5EF4-FFF2-40B4-BE49-F238E27FC236}">
                <a16:creationId xmlns:a16="http://schemas.microsoft.com/office/drawing/2014/main" id="{29247267-D785-E77E-CE9C-42C331E46B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3E9A64-7B8A-DB92-57D2-439295136813}"/>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393535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F3F2-3E83-D38D-CCB2-5A0F82D3B5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7D1D44-E195-DC19-691F-DCD394365A9A}"/>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4" name="Footer Placeholder 3">
            <a:extLst>
              <a:ext uri="{FF2B5EF4-FFF2-40B4-BE49-F238E27FC236}">
                <a16:creationId xmlns:a16="http://schemas.microsoft.com/office/drawing/2014/main" id="{1BBD65C7-C7E8-62F8-B3E6-56B3785661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63CCC3-AC08-79D5-7A6C-578F0F81A3B2}"/>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834755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392EFE-8F1B-EC05-BD83-BE77057BD420}"/>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3" name="Footer Placeholder 2">
            <a:extLst>
              <a:ext uri="{FF2B5EF4-FFF2-40B4-BE49-F238E27FC236}">
                <a16:creationId xmlns:a16="http://schemas.microsoft.com/office/drawing/2014/main" id="{975AE022-3083-3B8D-3B5E-0FC8D087E9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845B51-F032-FCC8-33EC-28F643AFD3E6}"/>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342123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8277E-D6A0-B260-ABE3-C68E6DF59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62F5-F513-AD28-ACEC-8B957B706E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5BE33E-773E-6684-7715-2EE45D21BB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3EA3FE-8FFD-3DB8-A38F-DCC349112FAB}"/>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6" name="Footer Placeholder 5">
            <a:extLst>
              <a:ext uri="{FF2B5EF4-FFF2-40B4-BE49-F238E27FC236}">
                <a16:creationId xmlns:a16="http://schemas.microsoft.com/office/drawing/2014/main" id="{BB108393-D616-7392-BEC1-2D75133CA6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04C38-3BFF-7A93-15CA-58709781547D}"/>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2165289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2AE4C-68E8-E8CF-90F2-E16C432AAF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994BB1-069C-C270-BCD2-97F0C2B506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BF316D-4349-B154-5992-6F50D6AD5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BE331-C751-8FE9-E589-DDE2A98363A3}"/>
              </a:ext>
            </a:extLst>
          </p:cNvPr>
          <p:cNvSpPr>
            <a:spLocks noGrp="1"/>
          </p:cNvSpPr>
          <p:nvPr>
            <p:ph type="dt" sz="half" idx="10"/>
          </p:nvPr>
        </p:nvSpPr>
        <p:spPr/>
        <p:txBody>
          <a:bodyPr/>
          <a:lstStyle/>
          <a:p>
            <a:fld id="{4682839C-F1EB-405B-8EDC-A53AEC2C5E33}" type="datetimeFigureOut">
              <a:rPr lang="en-US" smtClean="0"/>
              <a:t>5/18/22</a:t>
            </a:fld>
            <a:endParaRPr lang="en-US"/>
          </a:p>
        </p:txBody>
      </p:sp>
      <p:sp>
        <p:nvSpPr>
          <p:cNvPr id="6" name="Footer Placeholder 5">
            <a:extLst>
              <a:ext uri="{FF2B5EF4-FFF2-40B4-BE49-F238E27FC236}">
                <a16:creationId xmlns:a16="http://schemas.microsoft.com/office/drawing/2014/main" id="{63F0A61D-E6FD-58FB-7A22-ABFFF5A6BF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0AC554-2A96-19F5-9561-4B26BC90795F}"/>
              </a:ext>
            </a:extLst>
          </p:cNvPr>
          <p:cNvSpPr>
            <a:spLocks noGrp="1"/>
          </p:cNvSpPr>
          <p:nvPr>
            <p:ph type="sldNum" sz="quarter" idx="12"/>
          </p:nvPr>
        </p:nvSpPr>
        <p:spPr/>
        <p:txBody>
          <a:bodyPr/>
          <a:lstStyle/>
          <a:p>
            <a:fld id="{F62411D8-7101-4D90-B41B-84B67A9D2521}" type="slidenum">
              <a:rPr lang="en-US" smtClean="0"/>
              <a:t>‹#›</a:t>
            </a:fld>
            <a:endParaRPr lang="en-US"/>
          </a:p>
        </p:txBody>
      </p:sp>
    </p:spTree>
    <p:extLst>
      <p:ext uri="{BB962C8B-B14F-4D97-AF65-F5344CB8AC3E}">
        <p14:creationId xmlns:p14="http://schemas.microsoft.com/office/powerpoint/2010/main" val="67539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5258D3-2E35-BAF3-5D81-5EE2EA04B3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073D6C-E5F5-FA33-69BC-EB81C54AF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8E906-D905-DBE9-796F-D5CA8BA10E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2839C-F1EB-405B-8EDC-A53AEC2C5E33}" type="datetimeFigureOut">
              <a:rPr lang="en-US" smtClean="0"/>
              <a:t>5/18/22</a:t>
            </a:fld>
            <a:endParaRPr lang="en-US"/>
          </a:p>
        </p:txBody>
      </p:sp>
      <p:sp>
        <p:nvSpPr>
          <p:cNvPr id="5" name="Footer Placeholder 4">
            <a:extLst>
              <a:ext uri="{FF2B5EF4-FFF2-40B4-BE49-F238E27FC236}">
                <a16:creationId xmlns:a16="http://schemas.microsoft.com/office/drawing/2014/main" id="{677DA72F-2AF4-75EA-AE77-B614A24B90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C03774-BAB2-7A3A-E6CD-BC8DE46FB6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411D8-7101-4D90-B41B-84B67A9D2521}" type="slidenum">
              <a:rPr lang="en-US" smtClean="0"/>
              <a:t>‹#›</a:t>
            </a:fld>
            <a:endParaRPr lang="en-US"/>
          </a:p>
        </p:txBody>
      </p:sp>
    </p:spTree>
    <p:extLst>
      <p:ext uri="{BB962C8B-B14F-4D97-AF65-F5344CB8AC3E}">
        <p14:creationId xmlns:p14="http://schemas.microsoft.com/office/powerpoint/2010/main" val="265887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rpa.gov/transportation/funding/sustainable-funding-initiativ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4681-7B19-FD2C-417E-810C1FDA5EB5}"/>
              </a:ext>
            </a:extLst>
          </p:cNvPr>
          <p:cNvSpPr>
            <a:spLocks noGrp="1"/>
          </p:cNvSpPr>
          <p:nvPr>
            <p:ph type="ctrTitle"/>
          </p:nvPr>
        </p:nvSpPr>
        <p:spPr/>
        <p:txBody>
          <a:bodyPr>
            <a:normAutofit fontScale="90000"/>
          </a:bodyPr>
          <a:lstStyle/>
          <a:p>
            <a:r>
              <a:rPr lang="en-US" dirty="0"/>
              <a:t>LAKE TAHOE </a:t>
            </a:r>
            <a:br>
              <a:rPr lang="en-US" dirty="0"/>
            </a:br>
            <a:r>
              <a:rPr lang="en-US" dirty="0"/>
              <a:t>SUSTAINABLE TRANSPORTATION FUNDING INITIATIVE</a:t>
            </a:r>
          </a:p>
        </p:txBody>
      </p:sp>
      <p:sp>
        <p:nvSpPr>
          <p:cNvPr id="3" name="Subtitle 2">
            <a:extLst>
              <a:ext uri="{FF2B5EF4-FFF2-40B4-BE49-F238E27FC236}">
                <a16:creationId xmlns:a16="http://schemas.microsoft.com/office/drawing/2014/main" id="{748310FF-0826-3156-890B-B3A72C2194A3}"/>
              </a:ext>
            </a:extLst>
          </p:cNvPr>
          <p:cNvSpPr>
            <a:spLocks noGrp="1"/>
          </p:cNvSpPr>
          <p:nvPr>
            <p:ph type="subTitle" idx="1"/>
          </p:nvPr>
        </p:nvSpPr>
        <p:spPr/>
        <p:txBody>
          <a:bodyPr/>
          <a:lstStyle/>
          <a:p>
            <a:r>
              <a:rPr lang="en-US" dirty="0"/>
              <a:t>REVENUE OPTIONS BRIEFING BOOK</a:t>
            </a:r>
          </a:p>
          <a:p>
            <a:r>
              <a:rPr lang="en-US" dirty="0"/>
              <a:t>Public Draft | November 30, 2021</a:t>
            </a:r>
          </a:p>
          <a:p>
            <a:endParaRPr lang="en-US" dirty="0"/>
          </a:p>
        </p:txBody>
      </p:sp>
      <p:pic>
        <p:nvPicPr>
          <p:cNvPr id="4" name="Picture 3" descr="Tahoe Regional Planning Agency logo with Lake Tahoe outline">
            <a:extLst>
              <a:ext uri="{FF2B5EF4-FFF2-40B4-BE49-F238E27FC236}">
                <a16:creationId xmlns:a16="http://schemas.microsoft.com/office/drawing/2014/main" id="{B500DE6C-6AA0-9D74-AFEA-5F191B8A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3262" y="4774813"/>
            <a:ext cx="1443695" cy="757939"/>
          </a:xfrm>
          <a:prstGeom prst="rect">
            <a:avLst/>
          </a:prstGeom>
        </p:spPr>
      </p:pic>
      <p:pic>
        <p:nvPicPr>
          <p:cNvPr id="5" name="Picture 4" descr="Tahoe Transportation District with abstract mountains and lake">
            <a:extLst>
              <a:ext uri="{FF2B5EF4-FFF2-40B4-BE49-F238E27FC236}">
                <a16:creationId xmlns:a16="http://schemas.microsoft.com/office/drawing/2014/main" id="{A6993A71-32EE-092B-DD51-98969F7FE6F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40586" y="4774813"/>
            <a:ext cx="1266399" cy="743416"/>
          </a:xfrm>
          <a:prstGeom prst="rect">
            <a:avLst/>
          </a:prstGeom>
        </p:spPr>
      </p:pic>
      <p:sp>
        <p:nvSpPr>
          <p:cNvPr id="11" name="Text Box 2">
            <a:extLst>
              <a:ext uri="{FF2B5EF4-FFF2-40B4-BE49-F238E27FC236}">
                <a16:creationId xmlns:a16="http://schemas.microsoft.com/office/drawing/2014/main" id="{DC35C491-A49F-2609-74F5-C4024419238C}"/>
              </a:ext>
            </a:extLst>
          </p:cNvPr>
          <p:cNvSpPr txBox="1">
            <a:spLocks noChangeArrowheads="1"/>
          </p:cNvSpPr>
          <p:nvPr/>
        </p:nvSpPr>
        <p:spPr bwMode="auto">
          <a:xfrm>
            <a:off x="8027817" y="5882353"/>
            <a:ext cx="3087858" cy="559218"/>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600"/>
              </a:spcAft>
            </a:pPr>
            <a:r>
              <a:rPr lang="en-US" sz="1100" b="1" dirty="0">
                <a:latin typeface="Segoe UI" panose="020B0502040204020203" pitchFamily="34" charset="0"/>
                <a:ea typeface="Calibri" panose="020F0502020204030204" pitchFamily="34" charset="0"/>
                <a:cs typeface="Times New Roman" panose="02020603050405020304" pitchFamily="18" charset="0"/>
              </a:rPr>
              <a:t>Urban Economics</a:t>
            </a:r>
            <a:r>
              <a:rPr lang="en-US" sz="1100" dirty="0">
                <a:latin typeface="Segoe UI" panose="020B0502040204020203" pitchFamily="34" charset="0"/>
                <a:ea typeface="Calibri" panose="020F0502020204030204" pitchFamily="34" charset="0"/>
                <a:cs typeface="Times New Roman" panose="02020603050405020304" pitchFamily="18" charset="0"/>
              </a:rPr>
              <a:t> | </a:t>
            </a:r>
            <a:r>
              <a:rPr lang="en-US" sz="1100" i="1" dirty="0">
                <a:latin typeface="Segoe UI" panose="020B0502040204020203" pitchFamily="34" charset="0"/>
                <a:ea typeface="Calibri" panose="020F0502020204030204" pitchFamily="34" charset="0"/>
                <a:cs typeface="Times New Roman" panose="02020603050405020304" pitchFamily="18" charset="0"/>
              </a:rPr>
              <a:t>Robert Spencer</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600"/>
              </a:spcAft>
            </a:pPr>
            <a:r>
              <a:rPr lang="en-US" sz="1100" b="1" dirty="0">
                <a:effectLst/>
                <a:latin typeface="Segoe UI" panose="020B0502040204020203" pitchFamily="34" charset="0"/>
                <a:ea typeface="Calibri" panose="020F0502020204030204" pitchFamily="34" charset="0"/>
                <a:cs typeface="Times New Roman" panose="02020603050405020304" pitchFamily="18" charset="0"/>
              </a:rPr>
              <a:t>Regional Government Services</a:t>
            </a:r>
            <a:r>
              <a:rPr lang="en-US" sz="1100" dirty="0">
                <a:effectLst/>
                <a:latin typeface="Segoe UI" panose="020B0502040204020203" pitchFamily="34" charset="0"/>
                <a:ea typeface="Calibri" panose="020F0502020204030204" pitchFamily="34" charset="0"/>
                <a:cs typeface="Times New Roman" panose="02020603050405020304" pitchFamily="18" charset="0"/>
              </a:rPr>
              <a:t> | </a:t>
            </a:r>
            <a:r>
              <a:rPr lang="en-US" sz="1100" i="1" dirty="0">
                <a:effectLst/>
                <a:latin typeface="Segoe UI" panose="020B0502040204020203" pitchFamily="34" charset="0"/>
                <a:ea typeface="Calibri" panose="020F0502020204030204" pitchFamily="34" charset="0"/>
                <a:cs typeface="Times New Roman" panose="02020603050405020304" pitchFamily="18" charset="0"/>
              </a:rPr>
              <a:t>Joshua Metz</a:t>
            </a:r>
            <a:r>
              <a:rPr lang="en-US" sz="1100" dirty="0">
                <a:effectLst/>
                <a:latin typeface="Segoe UI" panose="020B0502040204020203"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a:extLst>
              <a:ext uri="{FF2B5EF4-FFF2-40B4-BE49-F238E27FC236}">
                <a16:creationId xmlns:a16="http://schemas.microsoft.com/office/drawing/2014/main" id="{E9AA6A63-C57D-8810-67C1-DEB6E9FF4992}"/>
              </a:ext>
            </a:extLst>
          </p:cNvPr>
          <p:cNvSpPr txBox="1">
            <a:spLocks noChangeArrowheads="1"/>
          </p:cNvSpPr>
          <p:nvPr/>
        </p:nvSpPr>
        <p:spPr bwMode="auto">
          <a:xfrm>
            <a:off x="8014270" y="5605795"/>
            <a:ext cx="2188800" cy="259683"/>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200" spc="300" dirty="0">
                <a:effectLst/>
                <a:latin typeface="Segoe UI" panose="020B0502040204020203" pitchFamily="34" charset="0"/>
                <a:ea typeface="Calibri" panose="020F0502020204030204" pitchFamily="34" charset="0"/>
                <a:cs typeface="Times New Roman" panose="02020603050405020304" pitchFamily="18" charset="0"/>
              </a:rPr>
              <a:t>CONSULTANT TEAM</a:t>
            </a:r>
            <a:endParaRPr lang="en-US" sz="1200" spc="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6859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035BC-31C8-B2CB-968E-CB58CD18D3DE}"/>
              </a:ext>
            </a:extLst>
          </p:cNvPr>
          <p:cNvSpPr>
            <a:spLocks noGrp="1"/>
          </p:cNvSpPr>
          <p:nvPr>
            <p:ph type="title"/>
          </p:nvPr>
        </p:nvSpPr>
        <p:spPr/>
        <p:txBody>
          <a:bodyPr/>
          <a:lstStyle/>
          <a:p>
            <a:r>
              <a:rPr lang="en-US" dirty="0"/>
              <a:t>Regional Priority Projects</a:t>
            </a:r>
            <a:br>
              <a:rPr lang="en-US" dirty="0"/>
            </a:br>
            <a:endParaRPr lang="en-US" dirty="0"/>
          </a:p>
        </p:txBody>
      </p:sp>
      <p:sp>
        <p:nvSpPr>
          <p:cNvPr id="3" name="Content Placeholder 2">
            <a:extLst>
              <a:ext uri="{FF2B5EF4-FFF2-40B4-BE49-F238E27FC236}">
                <a16:creationId xmlns:a16="http://schemas.microsoft.com/office/drawing/2014/main" id="{C8B07D2D-B1CE-E201-EE61-6CD17F2E2A81}"/>
              </a:ext>
            </a:extLst>
          </p:cNvPr>
          <p:cNvSpPr>
            <a:spLocks noGrp="1"/>
          </p:cNvSpPr>
          <p:nvPr>
            <p:ph idx="1"/>
          </p:nvPr>
        </p:nvSpPr>
        <p:spPr>
          <a:xfrm>
            <a:off x="838200" y="1170774"/>
            <a:ext cx="10515600" cy="5006189"/>
          </a:xfrm>
        </p:spPr>
        <p:txBody>
          <a:bodyPr>
            <a:normAutofit fontScale="55000" lnSpcReduction="20000"/>
          </a:bodyPr>
          <a:lstStyle/>
          <a:p>
            <a:pPr marL="0" indent="0">
              <a:buNone/>
            </a:pPr>
            <a:r>
              <a:rPr lang="en-US" dirty="0"/>
              <a:t>Regional priority projects were identified through collaboration with the Bi-State Consultation on Transportation, TRPA, TTD, and local governments.</a:t>
            </a:r>
          </a:p>
          <a:p>
            <a:r>
              <a:rPr lang="en-US" dirty="0"/>
              <a:t>State Route 89 Emerald Bay Corridor</a:t>
            </a:r>
          </a:p>
          <a:p>
            <a:pPr lvl="1"/>
            <a:r>
              <a:rPr lang="en-US" dirty="0"/>
              <a:t>The corridor management plan call for Emerald bay shuttles every 15 minutes, parking management, new trails, and other infrastructure improvements</a:t>
            </a:r>
          </a:p>
          <a:p>
            <a:pPr lvl="1"/>
            <a:r>
              <a:rPr lang="en-US" dirty="0"/>
              <a:t>New Regional Funding: $15 million</a:t>
            </a:r>
          </a:p>
          <a:p>
            <a:pPr lvl="1"/>
            <a:r>
              <a:rPr lang="en-US" dirty="0"/>
              <a:t>Total Project Cost: $60 million</a:t>
            </a:r>
          </a:p>
          <a:p>
            <a:r>
              <a:rPr lang="en-US" dirty="0"/>
              <a:t>State Route 28 Stateline-to-Stateline Corridor</a:t>
            </a:r>
          </a:p>
          <a:p>
            <a:pPr lvl="1"/>
            <a:r>
              <a:rPr lang="en-US" dirty="0"/>
              <a:t>Infrastructure investments are needed to advance the trail along the entire East Shore linking Incline Village to Spooner Summit. Parking and safety enhancements, pedestrian crossings, and a link to Spoon Front Country facilities are needed.</a:t>
            </a:r>
          </a:p>
          <a:p>
            <a:pPr lvl="1"/>
            <a:r>
              <a:rPr lang="en-US" dirty="0"/>
              <a:t>New Regional Funding: $18 million</a:t>
            </a:r>
          </a:p>
          <a:p>
            <a:pPr lvl="1"/>
            <a:r>
              <a:rPr lang="en-US" dirty="0"/>
              <a:t>Total Project Cost: $80 million</a:t>
            </a:r>
          </a:p>
          <a:p>
            <a:r>
              <a:rPr lang="en-US" dirty="0"/>
              <a:t>U.S. 50 South Stateline Community Revitalization</a:t>
            </a:r>
          </a:p>
          <a:p>
            <a:pPr lvl="1"/>
            <a:r>
              <a:rPr lang="en-US" dirty="0"/>
              <a:t>Reclaiming a main street along U.S. Highway 50 will make the heart of the South Shore more walkable, bikeable, and economically viable while protecting Lake Tahoe’s spectacular environment. </a:t>
            </a:r>
          </a:p>
          <a:p>
            <a:pPr lvl="1"/>
            <a:r>
              <a:rPr lang="en-US" dirty="0"/>
              <a:t>New Regional Funding: $56 million</a:t>
            </a:r>
          </a:p>
          <a:p>
            <a:pPr lvl="1"/>
            <a:r>
              <a:rPr lang="en-US" dirty="0"/>
              <a:t>Total Project Cost: $156 million</a:t>
            </a:r>
          </a:p>
          <a:p>
            <a:r>
              <a:rPr lang="en-US" dirty="0"/>
              <a:t>Placer Resort Triangle Priority Transit Lanes</a:t>
            </a:r>
          </a:p>
          <a:p>
            <a:pPr lvl="1"/>
            <a:r>
              <a:rPr lang="en-US" dirty="0"/>
              <a:t>Placer County is leading this new innovative project to dedicate transit lanes on State Routes 89 and 267 during peak travel times to reduce congestion and improve traffic flow and safety. </a:t>
            </a:r>
          </a:p>
          <a:p>
            <a:pPr lvl="1"/>
            <a:r>
              <a:rPr lang="en-US" dirty="0"/>
              <a:t>New Regional Funding: $20 million</a:t>
            </a:r>
          </a:p>
          <a:p>
            <a:pPr lvl="1"/>
            <a:r>
              <a:rPr lang="en-US" dirty="0"/>
              <a:t>Total Project Cost: $410 million</a:t>
            </a:r>
          </a:p>
        </p:txBody>
      </p:sp>
    </p:spTree>
    <p:extLst>
      <p:ext uri="{BB962C8B-B14F-4D97-AF65-F5344CB8AC3E}">
        <p14:creationId xmlns:p14="http://schemas.microsoft.com/office/powerpoint/2010/main" val="4077405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EC251-0D8D-51F1-4021-0453AE5F947F}"/>
              </a:ext>
            </a:extLst>
          </p:cNvPr>
          <p:cNvSpPr>
            <a:spLocks noGrp="1"/>
          </p:cNvSpPr>
          <p:nvPr>
            <p:ph type="title"/>
          </p:nvPr>
        </p:nvSpPr>
        <p:spPr/>
        <p:txBody>
          <a:bodyPr>
            <a:normAutofit/>
          </a:bodyPr>
          <a:lstStyle/>
          <a:p>
            <a:r>
              <a:rPr lang="en-US" dirty="0"/>
              <a:t>Illustrative RTP Projects:</a:t>
            </a:r>
            <a:br>
              <a:rPr lang="en-US" dirty="0"/>
            </a:br>
            <a:r>
              <a:rPr lang="en-US" dirty="0"/>
              <a:t>Transit</a:t>
            </a:r>
          </a:p>
        </p:txBody>
      </p:sp>
      <p:sp>
        <p:nvSpPr>
          <p:cNvPr id="3" name="Content Placeholder 2">
            <a:extLst>
              <a:ext uri="{FF2B5EF4-FFF2-40B4-BE49-F238E27FC236}">
                <a16:creationId xmlns:a16="http://schemas.microsoft.com/office/drawing/2014/main" id="{A4B2DECA-81BA-4341-C027-4209B32A286E}"/>
              </a:ext>
            </a:extLst>
          </p:cNvPr>
          <p:cNvSpPr>
            <a:spLocks noGrp="1"/>
          </p:cNvSpPr>
          <p:nvPr>
            <p:ph idx="1"/>
          </p:nvPr>
        </p:nvSpPr>
        <p:spPr/>
        <p:txBody>
          <a:bodyPr/>
          <a:lstStyle/>
          <a:p>
            <a:r>
              <a:rPr lang="en-US" dirty="0"/>
              <a:t>Transit investments are needed to improve service to the local community and the millions of visitors to Lake Tahoe. By growing public-private partnerships on transit, Lake Tahoe will benefit from reduced congestion and greenhouse gas emissions.</a:t>
            </a:r>
          </a:p>
          <a:p>
            <a:r>
              <a:rPr lang="en-US" dirty="0"/>
              <a:t>Key Projects: Free local transit and new transit routes to recreation hot spots</a:t>
            </a:r>
          </a:p>
          <a:p>
            <a:pPr marL="685800" indent="-228600" algn="l" rtl="0" eaLnBrk="1" latinLnBrk="0" hangingPunct="1">
              <a:lnSpc>
                <a:spcPct val="90000"/>
              </a:lnSpc>
              <a:spcBef>
                <a:spcPts val="500"/>
              </a:spcBef>
              <a:spcAft>
                <a:spcPts val="0"/>
              </a:spcAft>
              <a:buClrTx/>
              <a:buSzPts val="2200"/>
              <a:buFont typeface="Arial" panose="020B0604020202020204" pitchFamily="34" charset="0"/>
              <a:buChar char="•"/>
            </a:pPr>
            <a:r>
              <a:rPr lang="en-US" sz="1800" kern="1200" dirty="0">
                <a:solidFill>
                  <a:srgbClr val="000000"/>
                </a:solidFill>
                <a:effectLst/>
                <a:latin typeface="Calibri" panose="020F0502020204030204" pitchFamily="34" charset="0"/>
                <a:ea typeface="+mn-ea"/>
                <a:cs typeface="+mn-cs"/>
              </a:rPr>
              <a:t>New Regional Funding: $207 million</a:t>
            </a:r>
          </a:p>
          <a:p>
            <a:pPr marL="685800" indent="-228600" algn="l" rtl="0" eaLnBrk="1" latinLnBrk="0" hangingPunct="1">
              <a:lnSpc>
                <a:spcPct val="90000"/>
              </a:lnSpc>
              <a:spcBef>
                <a:spcPts val="500"/>
              </a:spcBef>
              <a:spcAft>
                <a:spcPts val="0"/>
              </a:spcAft>
              <a:buClrTx/>
              <a:buSzPts val="2200"/>
              <a:buFont typeface="Arial" panose="020B0604020202020204" pitchFamily="34" charset="0"/>
              <a:buChar char="•"/>
            </a:pPr>
            <a:r>
              <a:rPr lang="en-US" sz="1800" dirty="0">
                <a:solidFill>
                  <a:srgbClr val="000000"/>
                </a:solidFill>
                <a:latin typeface="Calibri" panose="020F0502020204030204" pitchFamily="34" charset="0"/>
              </a:rPr>
              <a:t>Other Funding: $502 million</a:t>
            </a:r>
            <a:endParaRPr lang="en-US" sz="1800" dirty="0">
              <a:effectLst/>
            </a:endParaRPr>
          </a:p>
          <a:p>
            <a:pPr marL="685800" indent="-228600" algn="l" rtl="0" eaLnBrk="1" latinLnBrk="0" hangingPunct="1">
              <a:lnSpc>
                <a:spcPct val="90000"/>
              </a:lnSpc>
              <a:spcBef>
                <a:spcPts val="500"/>
              </a:spcBef>
              <a:spcAft>
                <a:spcPts val="0"/>
              </a:spcAft>
            </a:pPr>
            <a:r>
              <a:rPr lang="en-US" sz="1800" kern="1200" dirty="0">
                <a:solidFill>
                  <a:srgbClr val="000000"/>
                </a:solidFill>
                <a:effectLst/>
                <a:latin typeface="Calibri" panose="020F0502020204030204" pitchFamily="34" charset="0"/>
                <a:ea typeface="+mn-ea"/>
                <a:cs typeface="+mn-cs"/>
              </a:rPr>
              <a:t>Total Project Cost: $709 million</a:t>
            </a:r>
            <a:endParaRPr lang="en-US" dirty="0">
              <a:effectLst/>
            </a:endParaRPr>
          </a:p>
          <a:p>
            <a:endParaRPr lang="en-US" dirty="0"/>
          </a:p>
        </p:txBody>
      </p:sp>
    </p:spTree>
    <p:extLst>
      <p:ext uri="{BB962C8B-B14F-4D97-AF65-F5344CB8AC3E}">
        <p14:creationId xmlns:p14="http://schemas.microsoft.com/office/powerpoint/2010/main" val="220919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89F4-EDB6-6344-8169-F14EF02CE0D6}"/>
              </a:ext>
            </a:extLst>
          </p:cNvPr>
          <p:cNvSpPr>
            <a:spLocks noGrp="1"/>
          </p:cNvSpPr>
          <p:nvPr>
            <p:ph type="title"/>
          </p:nvPr>
        </p:nvSpPr>
        <p:spPr/>
        <p:txBody>
          <a:bodyPr/>
          <a:lstStyle/>
          <a:p>
            <a:r>
              <a:rPr lang="en-US" dirty="0"/>
              <a:t>Illustrative RTP Projects:</a:t>
            </a:r>
            <a:br>
              <a:rPr lang="en-US" dirty="0"/>
            </a:br>
            <a:r>
              <a:rPr lang="en-US" dirty="0"/>
              <a:t>Trails</a:t>
            </a:r>
          </a:p>
        </p:txBody>
      </p:sp>
      <p:sp>
        <p:nvSpPr>
          <p:cNvPr id="3" name="Content Placeholder 2">
            <a:extLst>
              <a:ext uri="{FF2B5EF4-FFF2-40B4-BE49-F238E27FC236}">
                <a16:creationId xmlns:a16="http://schemas.microsoft.com/office/drawing/2014/main" id="{4B8A577D-7FC7-7293-C019-5FFCF20008E1}"/>
              </a:ext>
            </a:extLst>
          </p:cNvPr>
          <p:cNvSpPr>
            <a:spLocks noGrp="1"/>
          </p:cNvSpPr>
          <p:nvPr>
            <p:ph idx="1"/>
          </p:nvPr>
        </p:nvSpPr>
        <p:spPr/>
        <p:txBody>
          <a:bodyPr/>
          <a:lstStyle/>
          <a:p>
            <a:r>
              <a:rPr lang="en-US" dirty="0"/>
              <a:t>The Tahoe Region has a growing system of shared-use paths, sidewalks, bicycle lanes, crosswalks, and accessible facilities. The network is critical to increasing trips by foot and bike in the region. </a:t>
            </a:r>
          </a:p>
          <a:p>
            <a:r>
              <a:rPr lang="en-US" dirty="0"/>
              <a:t>Key Projects: Resort Triangle Bikeway Network, Pioneer Trail Sidewalks, and the South Tahoe Greenway network.</a:t>
            </a:r>
          </a:p>
          <a:p>
            <a:pPr marL="685800" indent="-228600" algn="l" rtl="0" eaLnBrk="1" latinLnBrk="0" hangingPunct="1">
              <a:lnSpc>
                <a:spcPct val="90000"/>
              </a:lnSpc>
              <a:spcBef>
                <a:spcPts val="500"/>
              </a:spcBef>
              <a:spcAft>
                <a:spcPts val="0"/>
              </a:spcAft>
              <a:buClrTx/>
              <a:buSzPts val="2200"/>
              <a:buFont typeface="Arial" panose="020B0604020202020204" pitchFamily="34" charset="0"/>
              <a:buChar char="•"/>
            </a:pPr>
            <a:r>
              <a:rPr lang="en-US" sz="2400" kern="1200" dirty="0">
                <a:solidFill>
                  <a:srgbClr val="000000"/>
                </a:solidFill>
                <a:effectLst/>
                <a:latin typeface="Calibri" panose="020F0502020204030204" pitchFamily="34" charset="0"/>
                <a:ea typeface="+mn-ea"/>
                <a:cs typeface="+mn-cs"/>
              </a:rPr>
              <a:t>New Regional Funding: $36 million</a:t>
            </a:r>
          </a:p>
          <a:p>
            <a:pPr marL="685800" indent="-228600" algn="l" rtl="0" eaLnBrk="1" latinLnBrk="0" hangingPunct="1">
              <a:lnSpc>
                <a:spcPct val="90000"/>
              </a:lnSpc>
              <a:spcBef>
                <a:spcPts val="500"/>
              </a:spcBef>
              <a:spcAft>
                <a:spcPts val="0"/>
              </a:spcAft>
              <a:buClrTx/>
              <a:buSzPts val="2200"/>
              <a:buFont typeface="Arial" panose="020B0604020202020204" pitchFamily="34" charset="0"/>
              <a:buChar char="•"/>
            </a:pPr>
            <a:r>
              <a:rPr lang="en-US" sz="2400" dirty="0">
                <a:solidFill>
                  <a:srgbClr val="000000"/>
                </a:solidFill>
                <a:latin typeface="Calibri" panose="020F0502020204030204" pitchFamily="34" charset="0"/>
              </a:rPr>
              <a:t>Other Funding: $5 million</a:t>
            </a:r>
            <a:endParaRPr lang="en-US" sz="2400" dirty="0">
              <a:effectLst/>
            </a:endParaRPr>
          </a:p>
          <a:p>
            <a:pPr marL="685800" indent="-228600" algn="l" rtl="0" eaLnBrk="1" latinLnBrk="0" hangingPunct="1">
              <a:lnSpc>
                <a:spcPct val="90000"/>
              </a:lnSpc>
              <a:spcBef>
                <a:spcPts val="500"/>
              </a:spcBef>
              <a:spcAft>
                <a:spcPts val="0"/>
              </a:spcAft>
            </a:pPr>
            <a:r>
              <a:rPr lang="en-US" sz="2400" kern="1200" dirty="0">
                <a:solidFill>
                  <a:srgbClr val="000000"/>
                </a:solidFill>
                <a:effectLst/>
                <a:latin typeface="Calibri" panose="020F0502020204030204" pitchFamily="34" charset="0"/>
                <a:ea typeface="+mn-ea"/>
                <a:cs typeface="+mn-cs"/>
              </a:rPr>
              <a:t>Total Project Cost: $41 million</a:t>
            </a:r>
            <a:endParaRPr lang="en-US" dirty="0">
              <a:effectLst/>
            </a:endParaRPr>
          </a:p>
          <a:p>
            <a:pPr lvl="1"/>
            <a:endParaRPr lang="en-US" dirty="0"/>
          </a:p>
          <a:p>
            <a:endParaRPr lang="en-US" dirty="0"/>
          </a:p>
        </p:txBody>
      </p:sp>
    </p:spTree>
    <p:extLst>
      <p:ext uri="{BB962C8B-B14F-4D97-AF65-F5344CB8AC3E}">
        <p14:creationId xmlns:p14="http://schemas.microsoft.com/office/powerpoint/2010/main" val="142491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B7B00-27B1-2088-153A-B7D6A040B36F}"/>
              </a:ext>
            </a:extLst>
          </p:cNvPr>
          <p:cNvSpPr>
            <a:spLocks noGrp="1"/>
          </p:cNvSpPr>
          <p:nvPr>
            <p:ph type="title"/>
          </p:nvPr>
        </p:nvSpPr>
        <p:spPr/>
        <p:txBody>
          <a:bodyPr/>
          <a:lstStyle/>
          <a:p>
            <a:r>
              <a:rPr lang="en-US" dirty="0"/>
              <a:t>Illustrative RTP Projects:</a:t>
            </a:r>
            <a:br>
              <a:rPr lang="en-US" dirty="0"/>
            </a:br>
            <a:r>
              <a:rPr lang="en-US" dirty="0"/>
              <a:t>Communities and Corridors</a:t>
            </a:r>
          </a:p>
        </p:txBody>
      </p:sp>
      <p:sp>
        <p:nvSpPr>
          <p:cNvPr id="3" name="Content Placeholder 2">
            <a:extLst>
              <a:ext uri="{FF2B5EF4-FFF2-40B4-BE49-F238E27FC236}">
                <a16:creationId xmlns:a16="http://schemas.microsoft.com/office/drawing/2014/main" id="{F234AAC6-F58A-3AAE-DB87-CDD9DD84F998}"/>
              </a:ext>
            </a:extLst>
          </p:cNvPr>
          <p:cNvSpPr>
            <a:spLocks noGrp="1"/>
          </p:cNvSpPr>
          <p:nvPr>
            <p:ph idx="1"/>
          </p:nvPr>
        </p:nvSpPr>
        <p:spPr/>
        <p:txBody>
          <a:bodyPr/>
          <a:lstStyle/>
          <a:p>
            <a:r>
              <a:rPr lang="en-US" dirty="0"/>
              <a:t>Enhancing our communities to provide travel options for workforce, local trips, and visitors that connect town centers, recreation, housing, and jobs. </a:t>
            </a:r>
          </a:p>
          <a:p>
            <a:r>
              <a:rPr lang="en-US" dirty="0"/>
              <a:t>Key Projects: Corridor revitalization, complete street projects, and safety improvements.</a:t>
            </a:r>
          </a:p>
          <a:p>
            <a:pPr marL="685800" indent="-228600" algn="l" rtl="0" eaLnBrk="1" latinLnBrk="0" hangingPunct="1">
              <a:lnSpc>
                <a:spcPct val="90000"/>
              </a:lnSpc>
              <a:spcBef>
                <a:spcPts val="500"/>
              </a:spcBef>
              <a:spcAft>
                <a:spcPts val="0"/>
              </a:spcAft>
              <a:buClrTx/>
              <a:buSzPts val="2200"/>
              <a:buFont typeface="Arial" panose="020B0604020202020204" pitchFamily="34" charset="0"/>
              <a:buChar char="•"/>
            </a:pPr>
            <a:r>
              <a:rPr lang="en-US" sz="1800" kern="1200" dirty="0">
                <a:solidFill>
                  <a:srgbClr val="000000"/>
                </a:solidFill>
                <a:effectLst/>
                <a:latin typeface="Calibri" panose="020F0502020204030204" pitchFamily="34" charset="0"/>
                <a:ea typeface="+mn-ea"/>
                <a:cs typeface="+mn-cs"/>
              </a:rPr>
              <a:t>New Regional Funding: $20 million</a:t>
            </a:r>
            <a:endParaRPr lang="en-US" sz="1800" dirty="0">
              <a:effectLst/>
            </a:endParaRPr>
          </a:p>
          <a:p>
            <a:pPr marL="685800" indent="-228600" algn="l" rtl="0" eaLnBrk="1" latinLnBrk="0" hangingPunct="1">
              <a:lnSpc>
                <a:spcPct val="90000"/>
              </a:lnSpc>
              <a:spcBef>
                <a:spcPts val="500"/>
              </a:spcBef>
              <a:spcAft>
                <a:spcPts val="0"/>
              </a:spcAft>
            </a:pPr>
            <a:r>
              <a:rPr lang="en-US" sz="1800" kern="1200" dirty="0">
                <a:solidFill>
                  <a:srgbClr val="000000"/>
                </a:solidFill>
                <a:effectLst/>
                <a:latin typeface="Calibri" panose="020F0502020204030204" pitchFamily="34" charset="0"/>
                <a:ea typeface="+mn-ea"/>
                <a:cs typeface="+mn-cs"/>
              </a:rPr>
              <a:t>Other Funding: $12 million</a:t>
            </a:r>
            <a:endParaRPr lang="en-US" dirty="0">
              <a:effectLst/>
            </a:endParaRPr>
          </a:p>
          <a:p>
            <a:pPr marL="685800" indent="-228600" algn="l" rtl="0" eaLnBrk="1" latinLnBrk="0" hangingPunct="1">
              <a:lnSpc>
                <a:spcPct val="90000"/>
              </a:lnSpc>
              <a:spcBef>
                <a:spcPts val="500"/>
              </a:spcBef>
              <a:spcAft>
                <a:spcPts val="0"/>
              </a:spcAft>
            </a:pPr>
            <a:r>
              <a:rPr lang="en-US" sz="1800" kern="1200" dirty="0">
                <a:solidFill>
                  <a:srgbClr val="000000"/>
                </a:solidFill>
                <a:effectLst/>
                <a:latin typeface="Calibri" panose="020F0502020204030204" pitchFamily="34" charset="0"/>
                <a:ea typeface="+mn-ea"/>
                <a:cs typeface="+mn-cs"/>
              </a:rPr>
              <a:t>Total Project Cost: $32 million</a:t>
            </a:r>
            <a:endParaRPr lang="en-US" dirty="0">
              <a:effectLst/>
            </a:endParaRPr>
          </a:p>
          <a:p>
            <a:endParaRPr lang="en-US" dirty="0"/>
          </a:p>
        </p:txBody>
      </p:sp>
    </p:spTree>
    <p:extLst>
      <p:ext uri="{BB962C8B-B14F-4D97-AF65-F5344CB8AC3E}">
        <p14:creationId xmlns:p14="http://schemas.microsoft.com/office/powerpoint/2010/main" val="1083801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912C-AF5E-5A9C-D21E-191336AF236C}"/>
              </a:ext>
            </a:extLst>
          </p:cNvPr>
          <p:cNvSpPr>
            <a:spLocks noGrp="1"/>
          </p:cNvSpPr>
          <p:nvPr>
            <p:ph type="title"/>
          </p:nvPr>
        </p:nvSpPr>
        <p:spPr/>
        <p:txBody>
          <a:bodyPr/>
          <a:lstStyle/>
          <a:p>
            <a:r>
              <a:rPr lang="en-US" dirty="0"/>
              <a:t>Illustrative RTP Projects:</a:t>
            </a:r>
            <a:br>
              <a:rPr lang="en-US" dirty="0"/>
            </a:br>
            <a:r>
              <a:rPr lang="en-US" dirty="0"/>
              <a:t>Operations and Maintenance</a:t>
            </a:r>
          </a:p>
        </p:txBody>
      </p:sp>
      <p:sp>
        <p:nvSpPr>
          <p:cNvPr id="3" name="Content Placeholder 2">
            <a:extLst>
              <a:ext uri="{FF2B5EF4-FFF2-40B4-BE49-F238E27FC236}">
                <a16:creationId xmlns:a16="http://schemas.microsoft.com/office/drawing/2014/main" id="{E6AF858E-C3A9-7FD2-6C24-91D75C339079}"/>
              </a:ext>
            </a:extLst>
          </p:cNvPr>
          <p:cNvSpPr>
            <a:spLocks noGrp="1"/>
          </p:cNvSpPr>
          <p:nvPr>
            <p:ph idx="1"/>
          </p:nvPr>
        </p:nvSpPr>
        <p:spPr/>
        <p:txBody>
          <a:bodyPr/>
          <a:lstStyle/>
          <a:p>
            <a:r>
              <a:rPr lang="en-US" dirty="0"/>
              <a:t>Continued investment in operations and maintenance ensures the transportation system functions at a high level and reduces the impact from emission and stormwater runoff on Lake Tahoe.</a:t>
            </a:r>
          </a:p>
          <a:p>
            <a:r>
              <a:rPr lang="en-US" dirty="0"/>
              <a:t>Key Projects: Closing the funding gap on maintaining local roads, existing trails, and new complete streets projects. </a:t>
            </a:r>
          </a:p>
          <a:p>
            <a:pPr marL="685800" indent="-228600" algn="l" rtl="0" eaLnBrk="1" latinLnBrk="0" hangingPunct="1">
              <a:lnSpc>
                <a:spcPct val="90000"/>
              </a:lnSpc>
              <a:spcBef>
                <a:spcPts val="500"/>
              </a:spcBef>
              <a:spcAft>
                <a:spcPts val="0"/>
              </a:spcAft>
              <a:buClrTx/>
              <a:buSzPts val="2200"/>
              <a:buFont typeface="Arial" panose="020B0604020202020204" pitchFamily="34" charset="0"/>
              <a:buChar char="•"/>
            </a:pPr>
            <a:r>
              <a:rPr lang="en-US" sz="1800" kern="1200" dirty="0">
                <a:solidFill>
                  <a:srgbClr val="000000"/>
                </a:solidFill>
                <a:effectLst/>
                <a:latin typeface="Calibri" panose="020F0502020204030204" pitchFamily="34" charset="0"/>
                <a:ea typeface="+mn-ea"/>
                <a:cs typeface="+mn-cs"/>
              </a:rPr>
              <a:t>New Regional Funding: $24 million</a:t>
            </a:r>
            <a:endParaRPr lang="en-US" sz="1800" dirty="0">
              <a:effectLst/>
            </a:endParaRPr>
          </a:p>
          <a:p>
            <a:pPr marL="685800" indent="-228600" algn="l" rtl="0" eaLnBrk="1" latinLnBrk="0" hangingPunct="1">
              <a:lnSpc>
                <a:spcPct val="90000"/>
              </a:lnSpc>
              <a:spcBef>
                <a:spcPts val="500"/>
              </a:spcBef>
              <a:spcAft>
                <a:spcPts val="0"/>
              </a:spcAft>
            </a:pPr>
            <a:r>
              <a:rPr lang="en-US" sz="1800" kern="1200" dirty="0">
                <a:solidFill>
                  <a:srgbClr val="000000"/>
                </a:solidFill>
                <a:effectLst/>
                <a:latin typeface="Calibri" panose="020F0502020204030204" pitchFamily="34" charset="0"/>
                <a:ea typeface="+mn-ea"/>
                <a:cs typeface="+mn-cs"/>
              </a:rPr>
              <a:t>Other Funding: $24 million</a:t>
            </a:r>
            <a:endParaRPr lang="en-US" dirty="0">
              <a:effectLst/>
            </a:endParaRPr>
          </a:p>
          <a:p>
            <a:pPr marL="685800" indent="-228600" algn="l" rtl="0" eaLnBrk="1" latinLnBrk="0" hangingPunct="1">
              <a:lnSpc>
                <a:spcPct val="90000"/>
              </a:lnSpc>
              <a:spcBef>
                <a:spcPts val="500"/>
              </a:spcBef>
              <a:spcAft>
                <a:spcPts val="0"/>
              </a:spcAft>
            </a:pPr>
            <a:r>
              <a:rPr lang="en-US" sz="1800" kern="1200" dirty="0">
                <a:solidFill>
                  <a:srgbClr val="000000"/>
                </a:solidFill>
                <a:effectLst/>
                <a:latin typeface="Calibri" panose="020F0502020204030204" pitchFamily="34" charset="0"/>
                <a:ea typeface="+mn-ea"/>
                <a:cs typeface="+mn-cs"/>
              </a:rPr>
              <a:t>Total Project Cost: $48 million</a:t>
            </a:r>
            <a:endParaRPr lang="en-US" dirty="0">
              <a:effectLst/>
            </a:endParaRPr>
          </a:p>
          <a:p>
            <a:endParaRPr lang="en-US" dirty="0"/>
          </a:p>
        </p:txBody>
      </p:sp>
    </p:spTree>
    <p:extLst>
      <p:ext uri="{BB962C8B-B14F-4D97-AF65-F5344CB8AC3E}">
        <p14:creationId xmlns:p14="http://schemas.microsoft.com/office/powerpoint/2010/main" val="2151917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C27E-E159-5EBE-07FB-73807228615A}"/>
              </a:ext>
            </a:extLst>
          </p:cNvPr>
          <p:cNvSpPr>
            <a:spLocks noGrp="1"/>
          </p:cNvSpPr>
          <p:nvPr>
            <p:ph type="title"/>
          </p:nvPr>
        </p:nvSpPr>
        <p:spPr/>
        <p:txBody>
          <a:bodyPr/>
          <a:lstStyle/>
          <a:p>
            <a:r>
              <a:rPr lang="en-US" dirty="0"/>
              <a:t>SECTION 3</a:t>
            </a:r>
          </a:p>
        </p:txBody>
      </p:sp>
      <p:sp>
        <p:nvSpPr>
          <p:cNvPr id="3" name="Content Placeholder 2">
            <a:extLst>
              <a:ext uri="{FF2B5EF4-FFF2-40B4-BE49-F238E27FC236}">
                <a16:creationId xmlns:a16="http://schemas.microsoft.com/office/drawing/2014/main" id="{658A4126-FEF0-D49B-B4AC-03AC81698BD6}"/>
              </a:ext>
            </a:extLst>
          </p:cNvPr>
          <p:cNvSpPr>
            <a:spLocks noGrp="1"/>
          </p:cNvSpPr>
          <p:nvPr>
            <p:ph type="body" idx="1"/>
          </p:nvPr>
        </p:nvSpPr>
        <p:spPr/>
        <p:txBody>
          <a:bodyPr/>
          <a:lstStyle/>
          <a:p>
            <a:pPr marL="0" indent="0">
              <a:buNone/>
            </a:pPr>
            <a:r>
              <a:rPr lang="en-US" dirty="0">
                <a:solidFill>
                  <a:schemeClr val="tx1"/>
                </a:solidFill>
              </a:rPr>
              <a:t>SUSTAINABLE TRANSPORTATION FUNDING INITIATIVE POLICY DRIVERS</a:t>
            </a:r>
          </a:p>
          <a:p>
            <a:pPr marL="0" indent="0">
              <a:buNone/>
            </a:pPr>
            <a:endParaRPr lang="en-US" dirty="0"/>
          </a:p>
        </p:txBody>
      </p:sp>
    </p:spTree>
    <p:extLst>
      <p:ext uri="{BB962C8B-B14F-4D97-AF65-F5344CB8AC3E}">
        <p14:creationId xmlns:p14="http://schemas.microsoft.com/office/powerpoint/2010/main" val="3712802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38A1F-77A0-2615-71AF-760C09EA1361}"/>
              </a:ext>
            </a:extLst>
          </p:cNvPr>
          <p:cNvSpPr>
            <a:spLocks noGrp="1"/>
          </p:cNvSpPr>
          <p:nvPr>
            <p:ph type="title"/>
          </p:nvPr>
        </p:nvSpPr>
        <p:spPr/>
        <p:txBody>
          <a:bodyPr>
            <a:normAutofit/>
          </a:bodyPr>
          <a:lstStyle/>
          <a:p>
            <a:r>
              <a:rPr lang="en-US" dirty="0"/>
              <a:t>Current RTP &amp; State Policy Drivers for New Funding</a:t>
            </a:r>
          </a:p>
        </p:txBody>
      </p:sp>
      <p:sp>
        <p:nvSpPr>
          <p:cNvPr id="3" name="Content Placeholder 2">
            <a:extLst>
              <a:ext uri="{FF2B5EF4-FFF2-40B4-BE49-F238E27FC236}">
                <a16:creationId xmlns:a16="http://schemas.microsoft.com/office/drawing/2014/main" id="{4F84C37F-53F2-B1B9-BB0B-DD7A3F4DFF1C}"/>
              </a:ext>
            </a:extLst>
          </p:cNvPr>
          <p:cNvSpPr>
            <a:spLocks noGrp="1"/>
          </p:cNvSpPr>
          <p:nvPr>
            <p:ph idx="1"/>
          </p:nvPr>
        </p:nvSpPr>
        <p:spPr/>
        <p:txBody>
          <a:bodyPr/>
          <a:lstStyle/>
          <a:p>
            <a:pPr marL="0" indent="0">
              <a:buNone/>
            </a:pPr>
            <a:r>
              <a:rPr lang="en-US" dirty="0"/>
              <a:t>There are three current RTP and state policies driving the need for the region to identify new sustainable transportation revenue:</a:t>
            </a:r>
          </a:p>
          <a:p>
            <a:r>
              <a:rPr lang="en-US" dirty="0"/>
              <a:t>RTP minimum target for new regional funding;</a:t>
            </a:r>
          </a:p>
          <a:p>
            <a:r>
              <a:rPr lang="en-US" dirty="0"/>
              <a:t>Nevada Senate Concurrent Resolution 8;</a:t>
            </a:r>
          </a:p>
          <a:p>
            <a:r>
              <a:rPr lang="en-US" dirty="0"/>
              <a:t>TRPA vehicle miles traveled threshold.</a:t>
            </a:r>
          </a:p>
          <a:p>
            <a:pPr marL="0" indent="0">
              <a:buNone/>
            </a:pPr>
            <a:endParaRPr lang="en-US" dirty="0"/>
          </a:p>
        </p:txBody>
      </p:sp>
    </p:spTree>
    <p:extLst>
      <p:ext uri="{BB962C8B-B14F-4D97-AF65-F5344CB8AC3E}">
        <p14:creationId xmlns:p14="http://schemas.microsoft.com/office/powerpoint/2010/main" val="4270079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792BD-2C7D-08CF-78DE-F644D3B7F681}"/>
              </a:ext>
            </a:extLst>
          </p:cNvPr>
          <p:cNvSpPr>
            <a:spLocks noGrp="1"/>
          </p:cNvSpPr>
          <p:nvPr>
            <p:ph type="title"/>
          </p:nvPr>
        </p:nvSpPr>
        <p:spPr/>
        <p:txBody>
          <a:bodyPr>
            <a:normAutofit/>
          </a:bodyPr>
          <a:lstStyle/>
          <a:p>
            <a:r>
              <a:rPr lang="en-US" dirty="0"/>
              <a:t>Policy Driver #1: Regional Funding Target</a:t>
            </a:r>
          </a:p>
        </p:txBody>
      </p:sp>
      <p:sp>
        <p:nvSpPr>
          <p:cNvPr id="3" name="Content Placeholder 2">
            <a:extLst>
              <a:ext uri="{FF2B5EF4-FFF2-40B4-BE49-F238E27FC236}">
                <a16:creationId xmlns:a16="http://schemas.microsoft.com/office/drawing/2014/main" id="{3B1F6344-1B5E-9683-748F-FD7FB304088B}"/>
              </a:ext>
            </a:extLst>
          </p:cNvPr>
          <p:cNvSpPr>
            <a:spLocks noGrp="1"/>
          </p:cNvSpPr>
          <p:nvPr>
            <p:ph idx="1"/>
          </p:nvPr>
        </p:nvSpPr>
        <p:spPr>
          <a:xfrm>
            <a:off x="838200" y="1564614"/>
            <a:ext cx="10515600" cy="1840521"/>
          </a:xfrm>
        </p:spPr>
        <p:txBody>
          <a:bodyPr/>
          <a:lstStyle/>
          <a:p>
            <a:pPr marL="0" indent="0">
              <a:buNone/>
            </a:pPr>
            <a:r>
              <a:rPr lang="en-US" dirty="0"/>
              <a:t>To deliver the RTP, the Tahoe region needs new sustainable regional transportation funding. The new regional funding target shown below represents the minimum target of $20 million annually in ongoing new funding ($400 million over 20 years).</a:t>
            </a:r>
          </a:p>
          <a:p>
            <a:pPr marL="0" indent="0">
              <a:buNone/>
            </a:pPr>
            <a:endParaRPr lang="en-US" dirty="0"/>
          </a:p>
          <a:p>
            <a:pPr marL="0" indent="0">
              <a:buNone/>
            </a:pPr>
            <a:endParaRPr lang="en-US" dirty="0"/>
          </a:p>
        </p:txBody>
      </p:sp>
      <p:graphicFrame>
        <p:nvGraphicFramePr>
          <p:cNvPr id="4" name="Table 4">
            <a:extLst>
              <a:ext uri="{FF2B5EF4-FFF2-40B4-BE49-F238E27FC236}">
                <a16:creationId xmlns:a16="http://schemas.microsoft.com/office/drawing/2014/main" id="{8C2E860B-D300-0296-8C75-962C29B82B74}"/>
              </a:ext>
            </a:extLst>
          </p:cNvPr>
          <p:cNvGraphicFramePr>
            <a:graphicFrameLocks noGrp="1"/>
          </p:cNvGraphicFramePr>
          <p:nvPr>
            <p:extLst>
              <p:ext uri="{D42A27DB-BD31-4B8C-83A1-F6EECF244321}">
                <p14:modId xmlns:p14="http://schemas.microsoft.com/office/powerpoint/2010/main" val="569761188"/>
              </p:ext>
            </p:extLst>
          </p:nvPr>
        </p:nvGraphicFramePr>
        <p:xfrm>
          <a:off x="838200" y="3526155"/>
          <a:ext cx="6263356" cy="2966720"/>
        </p:xfrm>
        <a:graphic>
          <a:graphicData uri="http://schemas.openxmlformats.org/drawingml/2006/table">
            <a:tbl>
              <a:tblPr firstRow="1" bandRow="1">
                <a:tableStyleId>{5C22544A-7EE6-4342-B048-85BDC9FD1C3A}</a:tableStyleId>
              </a:tblPr>
              <a:tblGrid>
                <a:gridCol w="3131678">
                  <a:extLst>
                    <a:ext uri="{9D8B030D-6E8A-4147-A177-3AD203B41FA5}">
                      <a16:colId xmlns:a16="http://schemas.microsoft.com/office/drawing/2014/main" val="1131005921"/>
                    </a:ext>
                  </a:extLst>
                </a:gridCol>
                <a:gridCol w="3131678">
                  <a:extLst>
                    <a:ext uri="{9D8B030D-6E8A-4147-A177-3AD203B41FA5}">
                      <a16:colId xmlns:a16="http://schemas.microsoft.com/office/drawing/2014/main" val="4278975472"/>
                    </a:ext>
                  </a:extLst>
                </a:gridCol>
              </a:tblGrid>
              <a:tr h="370840">
                <a:tc>
                  <a:txBody>
                    <a:bodyPr/>
                    <a:lstStyle/>
                    <a:p>
                      <a:r>
                        <a:rPr lang="en-US" dirty="0"/>
                        <a:t>Project Area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Regional Funding Target</a:t>
                      </a:r>
                    </a:p>
                  </a:txBody>
                  <a:tcPr/>
                </a:tc>
                <a:extLst>
                  <a:ext uri="{0D108BD9-81ED-4DB2-BD59-A6C34878D82A}">
                    <a16:rowId xmlns:a16="http://schemas.microsoft.com/office/drawing/2014/main" val="281296793"/>
                  </a:ext>
                </a:extLst>
              </a:tr>
              <a:tr h="370840">
                <a:tc>
                  <a:txBody>
                    <a:bodyPr/>
                    <a:lstStyle/>
                    <a:p>
                      <a:r>
                        <a:rPr lang="en-US" dirty="0"/>
                        <a:t>Regional Priorities </a:t>
                      </a:r>
                    </a:p>
                  </a:txBody>
                  <a:tcPr/>
                </a:tc>
                <a:tc>
                  <a:txBody>
                    <a:bodyPr/>
                    <a:lstStyle/>
                    <a:p>
                      <a:r>
                        <a:rPr lang="en-US" dirty="0"/>
                        <a:t>$109 million</a:t>
                      </a:r>
                    </a:p>
                  </a:txBody>
                  <a:tcPr/>
                </a:tc>
                <a:extLst>
                  <a:ext uri="{0D108BD9-81ED-4DB2-BD59-A6C34878D82A}">
                    <a16:rowId xmlns:a16="http://schemas.microsoft.com/office/drawing/2014/main" val="2290586668"/>
                  </a:ext>
                </a:extLst>
              </a:tr>
              <a:tr h="370840">
                <a:tc>
                  <a:txBody>
                    <a:bodyPr/>
                    <a:lstStyle/>
                    <a:p>
                      <a:r>
                        <a:rPr lang="en-US" dirty="0"/>
                        <a:t>Transit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$207 million</a:t>
                      </a:r>
                    </a:p>
                  </a:txBody>
                  <a:tcPr/>
                </a:tc>
                <a:extLst>
                  <a:ext uri="{0D108BD9-81ED-4DB2-BD59-A6C34878D82A}">
                    <a16:rowId xmlns:a16="http://schemas.microsoft.com/office/drawing/2014/main" val="1553068176"/>
                  </a:ext>
                </a:extLst>
              </a:tr>
              <a:tr h="370840">
                <a:tc>
                  <a:txBody>
                    <a:bodyPr/>
                    <a:lstStyle/>
                    <a:p>
                      <a:r>
                        <a:rPr lang="en-US" dirty="0"/>
                        <a:t>Trails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$36 million</a:t>
                      </a:r>
                    </a:p>
                  </a:txBody>
                  <a:tcPr/>
                </a:tc>
                <a:extLst>
                  <a:ext uri="{0D108BD9-81ED-4DB2-BD59-A6C34878D82A}">
                    <a16:rowId xmlns:a16="http://schemas.microsoft.com/office/drawing/2014/main" val="605302356"/>
                  </a:ext>
                </a:extLst>
              </a:tr>
              <a:tr h="370840">
                <a:tc>
                  <a:txBody>
                    <a:bodyPr/>
                    <a:lstStyle/>
                    <a:p>
                      <a:r>
                        <a:rPr lang="en-US" dirty="0"/>
                        <a:t>Communities &amp; Corridors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 million</a:t>
                      </a:r>
                    </a:p>
                  </a:txBody>
                  <a:tcPr/>
                </a:tc>
                <a:extLst>
                  <a:ext uri="{0D108BD9-81ED-4DB2-BD59-A6C34878D82A}">
                    <a16:rowId xmlns:a16="http://schemas.microsoft.com/office/drawing/2014/main" val="3526264760"/>
                  </a:ext>
                </a:extLst>
              </a:tr>
              <a:tr h="370840">
                <a:tc>
                  <a:txBody>
                    <a:bodyPr/>
                    <a:lstStyle/>
                    <a:p>
                      <a:r>
                        <a:rPr lang="en-US" dirty="0"/>
                        <a:t>Operations &amp; Maintenance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 million</a:t>
                      </a:r>
                    </a:p>
                  </a:txBody>
                  <a:tcPr/>
                </a:tc>
                <a:extLst>
                  <a:ext uri="{0D108BD9-81ED-4DB2-BD59-A6C34878D82A}">
                    <a16:rowId xmlns:a16="http://schemas.microsoft.com/office/drawing/2014/main" val="4123930118"/>
                  </a:ext>
                </a:extLst>
              </a:tr>
              <a:tr h="370840">
                <a:tc>
                  <a:txBody>
                    <a:bodyPr/>
                    <a:lstStyle/>
                    <a:p>
                      <a:r>
                        <a:rPr lang="en-US" dirty="0"/>
                        <a:t>Accountability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million</a:t>
                      </a:r>
                    </a:p>
                  </a:txBody>
                  <a:tcPr/>
                </a:tc>
                <a:extLst>
                  <a:ext uri="{0D108BD9-81ED-4DB2-BD59-A6C34878D82A}">
                    <a16:rowId xmlns:a16="http://schemas.microsoft.com/office/drawing/2014/main" val="825228738"/>
                  </a:ext>
                </a:extLst>
              </a:tr>
              <a:tr h="370840">
                <a:tc>
                  <a:txBody>
                    <a:bodyPr/>
                    <a:lstStyle/>
                    <a:p>
                      <a:r>
                        <a:rPr lang="en-US" dirty="0"/>
                        <a:t>Total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$400 million</a:t>
                      </a:r>
                    </a:p>
                  </a:txBody>
                  <a:tcPr/>
                </a:tc>
                <a:extLst>
                  <a:ext uri="{0D108BD9-81ED-4DB2-BD59-A6C34878D82A}">
                    <a16:rowId xmlns:a16="http://schemas.microsoft.com/office/drawing/2014/main" val="3454062645"/>
                  </a:ext>
                </a:extLst>
              </a:tr>
            </a:tbl>
          </a:graphicData>
        </a:graphic>
      </p:graphicFrame>
      <p:sp>
        <p:nvSpPr>
          <p:cNvPr id="5" name="Content Placeholder 2">
            <a:extLst>
              <a:ext uri="{FF2B5EF4-FFF2-40B4-BE49-F238E27FC236}">
                <a16:creationId xmlns:a16="http://schemas.microsoft.com/office/drawing/2014/main" id="{88BCA0D0-1F4C-13FC-B8CD-AEE9107F6B7E}"/>
              </a:ext>
            </a:extLst>
          </p:cNvPr>
          <p:cNvSpPr txBox="1">
            <a:spLocks/>
          </p:cNvSpPr>
          <p:nvPr/>
        </p:nvSpPr>
        <p:spPr>
          <a:xfrm>
            <a:off x="7639939" y="3806371"/>
            <a:ext cx="4126797" cy="2616847"/>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This table summarizes areas of investment for the minimum regional funding target of $400 million over the next 20 years. Additional detail and illustrative projects are included later in this document and found in the 2020 Regional Transportation Plan. </a:t>
            </a:r>
          </a:p>
          <a:p>
            <a:pPr marL="0" indent="0">
              <a:buFont typeface="Arial" panose="020B0604020202020204" pitchFamily="34" charset="0"/>
              <a:buNone/>
            </a:pPr>
            <a:r>
              <a:rPr lang="en-US" dirty="0"/>
              <a:t>These amounts do not reflect other leveraged funding sources needed.</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832393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52B0-E34B-9453-62B3-673387C142BF}"/>
              </a:ext>
            </a:extLst>
          </p:cNvPr>
          <p:cNvSpPr>
            <a:spLocks noGrp="1"/>
          </p:cNvSpPr>
          <p:nvPr>
            <p:ph type="title"/>
          </p:nvPr>
        </p:nvSpPr>
        <p:spPr/>
        <p:txBody>
          <a:bodyPr/>
          <a:lstStyle/>
          <a:p>
            <a:r>
              <a:rPr lang="en-US" dirty="0"/>
              <a:t>RTP Average Annual Funding by Sector</a:t>
            </a:r>
          </a:p>
        </p:txBody>
      </p:sp>
      <p:graphicFrame>
        <p:nvGraphicFramePr>
          <p:cNvPr id="4" name="Chart 3" descr="Pie Chart showing the different revenue shares by jurisdiction. box with text pointing to the regional share">
            <a:extLst>
              <a:ext uri="{FF2B5EF4-FFF2-40B4-BE49-F238E27FC236}">
                <a16:creationId xmlns:a16="http://schemas.microsoft.com/office/drawing/2014/main" id="{2F02D25B-21E6-2206-3AB3-4A63B55F8686}"/>
              </a:ext>
            </a:extLst>
          </p:cNvPr>
          <p:cNvGraphicFramePr/>
          <p:nvPr>
            <p:extLst>
              <p:ext uri="{D42A27DB-BD31-4B8C-83A1-F6EECF244321}">
                <p14:modId xmlns:p14="http://schemas.microsoft.com/office/powerpoint/2010/main" val="2469816121"/>
              </p:ext>
            </p:extLst>
          </p:nvPr>
        </p:nvGraphicFramePr>
        <p:xfrm>
          <a:off x="1112981" y="1899296"/>
          <a:ext cx="8544465" cy="398369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6BC95A5-72AB-83B2-6B9D-FA8CB6F36AA2}"/>
              </a:ext>
            </a:extLst>
          </p:cNvPr>
          <p:cNvSpPr txBox="1"/>
          <p:nvPr/>
        </p:nvSpPr>
        <p:spPr>
          <a:xfrm>
            <a:off x="7295640" y="3142771"/>
            <a:ext cx="1769852" cy="1169551"/>
          </a:xfrm>
          <a:prstGeom prst="rect">
            <a:avLst/>
          </a:prstGeom>
          <a:noFill/>
          <a:ln w="12700">
            <a:solidFill>
              <a:schemeClr val="bg2">
                <a:lumMod val="50000"/>
              </a:schemeClr>
            </a:solidFill>
          </a:ln>
        </p:spPr>
        <p:txBody>
          <a:bodyPr wrap="square" rtlCol="0">
            <a:spAutoFit/>
          </a:bodyPr>
          <a:lstStyle/>
          <a:p>
            <a:r>
              <a:rPr lang="en-US" sz="1400" dirty="0"/>
              <a:t>No regional revenue sources currently exist. Meeting this target is the focus of this Briefing Book.</a:t>
            </a:r>
          </a:p>
        </p:txBody>
      </p:sp>
      <p:sp>
        <p:nvSpPr>
          <p:cNvPr id="6" name="Left Arrow 2">
            <a:extLst>
              <a:ext uri="{FF2B5EF4-FFF2-40B4-BE49-F238E27FC236}">
                <a16:creationId xmlns:a16="http://schemas.microsoft.com/office/drawing/2014/main" id="{3F6EF771-1135-32A7-F7A8-1EA157CA3713}"/>
              </a:ext>
              <a:ext uri="{C183D7F6-B498-43B3-948B-1728B52AA6E4}">
                <adec:decorative xmlns:adec="http://schemas.microsoft.com/office/drawing/2017/decorative" val="1"/>
              </a:ext>
            </a:extLst>
          </p:cNvPr>
          <p:cNvSpPr/>
          <p:nvPr/>
        </p:nvSpPr>
        <p:spPr>
          <a:xfrm>
            <a:off x="6931891" y="3713777"/>
            <a:ext cx="363748" cy="258792"/>
          </a:xfrm>
          <a:prstGeom prst="leftArrow">
            <a:avLst/>
          </a:prstGeom>
          <a:solidFill>
            <a:schemeClr val="tx1">
              <a:lumMod val="75000"/>
              <a:lumOff val="25000"/>
            </a:schemeClr>
          </a:solidFill>
          <a:ln>
            <a:solidFill>
              <a:schemeClr val="tx1">
                <a:lumMod val="75000"/>
                <a:lumOff val="2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473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BD4F4-54F1-9FFB-14FC-6C0D24AE65E5}"/>
              </a:ext>
            </a:extLst>
          </p:cNvPr>
          <p:cNvSpPr>
            <a:spLocks noGrp="1"/>
          </p:cNvSpPr>
          <p:nvPr>
            <p:ph type="title"/>
          </p:nvPr>
        </p:nvSpPr>
        <p:spPr/>
        <p:txBody>
          <a:bodyPr>
            <a:normAutofit/>
          </a:bodyPr>
          <a:lstStyle/>
          <a:p>
            <a:r>
              <a:rPr lang="en-US" dirty="0"/>
              <a:t>Policy Driver #1: Regional Funding Target Continued</a:t>
            </a:r>
          </a:p>
        </p:txBody>
      </p:sp>
      <p:sp>
        <p:nvSpPr>
          <p:cNvPr id="3" name="Content Placeholder 2">
            <a:extLst>
              <a:ext uri="{FF2B5EF4-FFF2-40B4-BE49-F238E27FC236}">
                <a16:creationId xmlns:a16="http://schemas.microsoft.com/office/drawing/2014/main" id="{01DB2E92-8FD7-20F5-9156-4545FAA2CD0A}"/>
              </a:ext>
            </a:extLst>
          </p:cNvPr>
          <p:cNvSpPr>
            <a:spLocks noGrp="1"/>
          </p:cNvSpPr>
          <p:nvPr>
            <p:ph idx="1"/>
          </p:nvPr>
        </p:nvSpPr>
        <p:spPr/>
        <p:txBody>
          <a:bodyPr>
            <a:normAutofit fontScale="92500" lnSpcReduction="20000"/>
          </a:bodyPr>
          <a:lstStyle/>
          <a:p>
            <a:pPr marL="0" indent="0">
              <a:buNone/>
            </a:pPr>
            <a:r>
              <a:rPr lang="en-US" dirty="0"/>
              <a:t>The lack of regional funding makes the Basin more dependent on state and federal sources compared to other regions. </a:t>
            </a:r>
          </a:p>
          <a:p>
            <a:pPr marL="0" indent="0">
              <a:buNone/>
            </a:pPr>
            <a:endParaRPr lang="en-US" dirty="0"/>
          </a:p>
          <a:p>
            <a:pPr marL="0" indent="0">
              <a:buNone/>
            </a:pPr>
            <a:r>
              <a:rPr lang="en-US" dirty="0"/>
              <a:t>Given the Basin’s transportation priorities, revenue options that address the minimum target for new funding need to focus on funding that is highly “fungible”, that is, applicable to a variety of uses and most importantly:</a:t>
            </a:r>
          </a:p>
          <a:p>
            <a:pPr marL="0" indent="0">
              <a:buNone/>
            </a:pPr>
            <a:endParaRPr lang="en-US" dirty="0"/>
          </a:p>
          <a:p>
            <a:r>
              <a:rPr lang="en-US" dirty="0"/>
              <a:t>As a match to leverage funding from other sectors and secure the balance of funding necessary to fully fund projects, and </a:t>
            </a:r>
          </a:p>
          <a:p>
            <a:r>
              <a:rPr lang="en-US" dirty="0"/>
              <a:t>For transit operations and maintenance (as opposed to transit capital projects) that other regions primarily fund with regional revenue because transit O&amp;M gets only limited support from state and federal sources.</a:t>
            </a:r>
          </a:p>
          <a:p>
            <a:pPr marL="0" indent="0">
              <a:buNone/>
            </a:pPr>
            <a:endParaRPr lang="en-US" dirty="0"/>
          </a:p>
        </p:txBody>
      </p:sp>
    </p:spTree>
    <p:extLst>
      <p:ext uri="{BB962C8B-B14F-4D97-AF65-F5344CB8AC3E}">
        <p14:creationId xmlns:p14="http://schemas.microsoft.com/office/powerpoint/2010/main" val="2102273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A943D-7F82-8A10-C9E4-3AECDCDFC616}"/>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329A5C55-877B-BD5C-3143-AE010F2B20B0}"/>
              </a:ext>
            </a:extLst>
          </p:cNvPr>
          <p:cNvSpPr>
            <a:spLocks noGrp="1"/>
          </p:cNvSpPr>
          <p:nvPr>
            <p:ph idx="1"/>
          </p:nvPr>
        </p:nvSpPr>
        <p:spPr>
          <a:xfrm>
            <a:off x="598055" y="1816388"/>
            <a:ext cx="11141364" cy="4351338"/>
          </a:xfrm>
        </p:spPr>
        <p:txBody>
          <a:bodyPr>
            <a:normAutofit/>
          </a:bodyPr>
          <a:lstStyle/>
          <a:p>
            <a:r>
              <a:rPr lang="en-US" dirty="0"/>
              <a:t>Tahoe Basin Transportation Planning .............................................	4</a:t>
            </a:r>
          </a:p>
          <a:p>
            <a:r>
              <a:rPr lang="en-US" dirty="0"/>
              <a:t>Regional Transportation Projects ………………………………………………..	9</a:t>
            </a:r>
          </a:p>
          <a:p>
            <a:r>
              <a:rPr lang="en-US" dirty="0"/>
              <a:t>Sustainable Transportation Funding Initiative Policy Drivers …..	13</a:t>
            </a:r>
          </a:p>
          <a:p>
            <a:r>
              <a:rPr lang="en-US" dirty="0"/>
              <a:t>Revenue Evaluation …………………………………………………………………..	21</a:t>
            </a:r>
          </a:p>
          <a:p>
            <a:r>
              <a:rPr lang="en-US" dirty="0"/>
              <a:t>Revenue Option Descriptions ……………………………………………………	26</a:t>
            </a:r>
          </a:p>
          <a:p>
            <a:r>
              <a:rPr lang="en-US" dirty="0"/>
              <a:t>Next Steps …………………………………………………………………………………	47</a:t>
            </a:r>
          </a:p>
          <a:p>
            <a:endParaRPr lang="en-US" dirty="0"/>
          </a:p>
        </p:txBody>
      </p:sp>
    </p:spTree>
    <p:extLst>
      <p:ext uri="{BB962C8B-B14F-4D97-AF65-F5344CB8AC3E}">
        <p14:creationId xmlns:p14="http://schemas.microsoft.com/office/powerpoint/2010/main" val="135540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9A11E-C3DA-9B98-92A2-EC56DDB6F468}"/>
              </a:ext>
            </a:extLst>
          </p:cNvPr>
          <p:cNvSpPr>
            <a:spLocks noGrp="1"/>
          </p:cNvSpPr>
          <p:nvPr>
            <p:ph type="title"/>
          </p:nvPr>
        </p:nvSpPr>
        <p:spPr/>
        <p:txBody>
          <a:bodyPr>
            <a:normAutofit/>
          </a:bodyPr>
          <a:lstStyle/>
          <a:p>
            <a:r>
              <a:rPr lang="en-US" dirty="0"/>
              <a:t>Policy Driver #2: Nevada Senate Concurrent Resolution 8</a:t>
            </a:r>
          </a:p>
        </p:txBody>
      </p:sp>
      <p:sp>
        <p:nvSpPr>
          <p:cNvPr id="3" name="Content Placeholder 2">
            <a:extLst>
              <a:ext uri="{FF2B5EF4-FFF2-40B4-BE49-F238E27FC236}">
                <a16:creationId xmlns:a16="http://schemas.microsoft.com/office/drawing/2014/main" id="{08ADC0A4-0E05-E86D-B5DF-9C09201B8C94}"/>
              </a:ext>
            </a:extLst>
          </p:cNvPr>
          <p:cNvSpPr>
            <a:spLocks noGrp="1"/>
          </p:cNvSpPr>
          <p:nvPr>
            <p:ph idx="1"/>
          </p:nvPr>
        </p:nvSpPr>
        <p:spPr/>
        <p:txBody>
          <a:bodyPr>
            <a:normAutofit lnSpcReduction="10000"/>
          </a:bodyPr>
          <a:lstStyle/>
          <a:p>
            <a:pPr marL="0" indent="0">
              <a:buNone/>
            </a:pPr>
            <a:r>
              <a:rPr lang="en-US" dirty="0"/>
              <a:t>The Director of the Nevada State Department of Conservation and Natural Resources and the Secretary of the California Natural Resources Agency have been convening a Bi-State Consultation on Transportation consisting of persons representing state, local, regional and federal governmental agencies, business groups, the environmental community and the resort and tourism industries to help identify appropriate solutions to meet the Lake Tahoe Basin’s unique and complex transportation challenges. </a:t>
            </a:r>
          </a:p>
          <a:p>
            <a:pPr marL="0" indent="0">
              <a:buNone/>
            </a:pPr>
            <a:r>
              <a:rPr lang="en-US" dirty="0"/>
              <a:t>The Nevada Senate has requested that the Bi-state Consultation identify priority transportation projects and potential recommendations for funding those projects in the Lake Tahoe Basin (Nevada Senate Concurrent Resolution 8 (2021)).</a:t>
            </a:r>
          </a:p>
          <a:p>
            <a:pPr marL="0" indent="0">
              <a:buNone/>
            </a:pPr>
            <a:endParaRPr lang="en-US" dirty="0"/>
          </a:p>
        </p:txBody>
      </p:sp>
    </p:spTree>
    <p:extLst>
      <p:ext uri="{BB962C8B-B14F-4D97-AF65-F5344CB8AC3E}">
        <p14:creationId xmlns:p14="http://schemas.microsoft.com/office/powerpoint/2010/main" val="2955722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8DB0D-32D5-64F8-E55B-57988ACF7A0C}"/>
              </a:ext>
            </a:extLst>
          </p:cNvPr>
          <p:cNvSpPr>
            <a:spLocks noGrp="1"/>
          </p:cNvSpPr>
          <p:nvPr>
            <p:ph type="title"/>
          </p:nvPr>
        </p:nvSpPr>
        <p:spPr/>
        <p:txBody>
          <a:bodyPr>
            <a:normAutofit/>
          </a:bodyPr>
          <a:lstStyle/>
          <a:p>
            <a:r>
              <a:rPr lang="en-US" dirty="0"/>
              <a:t>Policy Driver #3: TRPA Vehicle Miles Traveled (VMT) Threshold</a:t>
            </a:r>
          </a:p>
        </p:txBody>
      </p:sp>
      <p:sp>
        <p:nvSpPr>
          <p:cNvPr id="3" name="Content Placeholder 2">
            <a:extLst>
              <a:ext uri="{FF2B5EF4-FFF2-40B4-BE49-F238E27FC236}">
                <a16:creationId xmlns:a16="http://schemas.microsoft.com/office/drawing/2014/main" id="{EBBB9DB6-3CF4-31C0-1ABC-AF0B134F07B8}"/>
              </a:ext>
            </a:extLst>
          </p:cNvPr>
          <p:cNvSpPr>
            <a:spLocks noGrp="1"/>
          </p:cNvSpPr>
          <p:nvPr>
            <p:ph idx="1"/>
          </p:nvPr>
        </p:nvSpPr>
        <p:spPr/>
        <p:txBody>
          <a:bodyPr>
            <a:normAutofit fontScale="77500" lnSpcReduction="20000"/>
          </a:bodyPr>
          <a:lstStyle/>
          <a:p>
            <a:pPr marL="0" indent="0">
              <a:buNone/>
            </a:pPr>
            <a:r>
              <a:rPr lang="en-US" dirty="0"/>
              <a:t>The TRPA has recently adopted a revised vehicle miles traveled (VMT) threshold. Achievement of that threshold requires a reduction in annual daily average VMT per capita by 6.8 percent by 2045. Successful implementation will require full funding of the RTP. </a:t>
            </a:r>
          </a:p>
          <a:p>
            <a:pPr marL="0" indent="0">
              <a:buNone/>
            </a:pPr>
            <a:r>
              <a:rPr lang="en-US" dirty="0"/>
              <a:t>The RTP includes a funding policy (Policy 5.4) to “collaborate with local, state, tribal, regional, federal, and private partners to develop a regional revenue source to fund Lake Tahoe transportation investments”. TRPA has committed to implementing Policy 5.4 to demonstrate support for the revised VMT threshold with the following management actions:</a:t>
            </a:r>
          </a:p>
          <a:p>
            <a:r>
              <a:rPr lang="en-US" dirty="0"/>
              <a:t>By December 31, 2021: submit a proposal for dedicated sources of transportation funding to the California and Nevada Legislatures supported by the Bi-State Consultation.</a:t>
            </a:r>
          </a:p>
          <a:p>
            <a:r>
              <a:rPr lang="en-US" dirty="0"/>
              <a:t>By December 31, 2023: begin collection of ongoing regional revenue source(s) dedicated to transportation in the Tahoe Basin that is reasonably expected to meet the $20 million average annual minimum target for new regional funding for the RTP.</a:t>
            </a:r>
          </a:p>
          <a:p>
            <a:pPr marL="0" indent="0">
              <a:buNone/>
            </a:pPr>
            <a:endParaRPr lang="en-US" dirty="0"/>
          </a:p>
        </p:txBody>
      </p:sp>
    </p:spTree>
    <p:extLst>
      <p:ext uri="{BB962C8B-B14F-4D97-AF65-F5344CB8AC3E}">
        <p14:creationId xmlns:p14="http://schemas.microsoft.com/office/powerpoint/2010/main" val="867348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4B19B-3651-123C-5406-6AB8D72047B8}"/>
              </a:ext>
            </a:extLst>
          </p:cNvPr>
          <p:cNvSpPr>
            <a:spLocks noGrp="1"/>
          </p:cNvSpPr>
          <p:nvPr>
            <p:ph type="title"/>
          </p:nvPr>
        </p:nvSpPr>
        <p:spPr/>
        <p:txBody>
          <a:bodyPr/>
          <a:lstStyle/>
          <a:p>
            <a:r>
              <a:rPr lang="en-US" dirty="0"/>
              <a:t>Other Issues Affecting Revenue Options</a:t>
            </a:r>
          </a:p>
        </p:txBody>
      </p:sp>
      <p:sp>
        <p:nvSpPr>
          <p:cNvPr id="3" name="Content Placeholder 2">
            <a:extLst>
              <a:ext uri="{FF2B5EF4-FFF2-40B4-BE49-F238E27FC236}">
                <a16:creationId xmlns:a16="http://schemas.microsoft.com/office/drawing/2014/main" id="{B8C88AA0-29BC-77D9-9F5A-39AF7D203147}"/>
              </a:ext>
            </a:extLst>
          </p:cNvPr>
          <p:cNvSpPr>
            <a:spLocks noGrp="1"/>
          </p:cNvSpPr>
          <p:nvPr>
            <p:ph idx="1"/>
          </p:nvPr>
        </p:nvSpPr>
        <p:spPr/>
        <p:txBody>
          <a:bodyPr>
            <a:normAutofit fontScale="92500" lnSpcReduction="10000"/>
          </a:bodyPr>
          <a:lstStyle/>
          <a:p>
            <a:pPr marL="0" indent="0">
              <a:buNone/>
            </a:pPr>
            <a:r>
              <a:rPr lang="en-US" dirty="0"/>
              <a:t>Three other significant issues affect the selection of revenue options:</a:t>
            </a:r>
          </a:p>
          <a:p>
            <a:r>
              <a:rPr lang="en-US" b="1" dirty="0"/>
              <a:t>Visitor impacts: </a:t>
            </a:r>
            <a:r>
              <a:rPr lang="en-US" dirty="0"/>
              <a:t>The large impact of visitors suggests the need to identify revenue options directly related to visitor activity.</a:t>
            </a:r>
          </a:p>
          <a:p>
            <a:r>
              <a:rPr lang="en-US" b="1" dirty="0"/>
              <a:t>Existing local funding: </a:t>
            </a:r>
            <a:r>
              <a:rPr lang="en-US" dirty="0"/>
              <a:t>Local jurisdictions dedicate substantial transient occupancy tax funds to transportation and have recently approved significant new transportation funding ($1.1M annually from North Lake Tahoe Tourism and Business Improvement District (TBID), and $2.1M annually from the City of South Lake Tahoe sales tax measure for road repair).</a:t>
            </a:r>
          </a:p>
          <a:p>
            <a:r>
              <a:rPr lang="en-US" b="1" dirty="0"/>
              <a:t>Complex governance: </a:t>
            </a:r>
            <a:r>
              <a:rPr lang="en-US" dirty="0"/>
              <a:t>The Basin’s complex governance structure requires the consensus of local and state government as well as private stakeholders to implement a successful funding strategy.</a:t>
            </a:r>
          </a:p>
          <a:p>
            <a:pPr marL="0" indent="0">
              <a:buNone/>
            </a:pPr>
            <a:endParaRPr lang="en-US" dirty="0"/>
          </a:p>
        </p:txBody>
      </p:sp>
    </p:spTree>
    <p:extLst>
      <p:ext uri="{BB962C8B-B14F-4D97-AF65-F5344CB8AC3E}">
        <p14:creationId xmlns:p14="http://schemas.microsoft.com/office/powerpoint/2010/main" val="326052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3ED26-E003-333A-1BF9-29BBF85FAB2E}"/>
              </a:ext>
            </a:extLst>
          </p:cNvPr>
          <p:cNvSpPr>
            <a:spLocks noGrp="1"/>
          </p:cNvSpPr>
          <p:nvPr>
            <p:ph type="title"/>
          </p:nvPr>
        </p:nvSpPr>
        <p:spPr/>
        <p:txBody>
          <a:bodyPr/>
          <a:lstStyle/>
          <a:p>
            <a:r>
              <a:rPr lang="en-US" dirty="0"/>
              <a:t>SECTION 4</a:t>
            </a:r>
          </a:p>
        </p:txBody>
      </p:sp>
      <p:sp>
        <p:nvSpPr>
          <p:cNvPr id="3" name="Content Placeholder 2">
            <a:extLst>
              <a:ext uri="{FF2B5EF4-FFF2-40B4-BE49-F238E27FC236}">
                <a16:creationId xmlns:a16="http://schemas.microsoft.com/office/drawing/2014/main" id="{A7C0C229-B3AB-4655-06C3-FBB41C7A9280}"/>
              </a:ext>
            </a:extLst>
          </p:cNvPr>
          <p:cNvSpPr>
            <a:spLocks noGrp="1"/>
          </p:cNvSpPr>
          <p:nvPr>
            <p:ph type="body" idx="1"/>
          </p:nvPr>
        </p:nvSpPr>
        <p:spPr/>
        <p:txBody>
          <a:bodyPr/>
          <a:lstStyle/>
          <a:p>
            <a:pPr marL="0" indent="0">
              <a:buNone/>
            </a:pPr>
            <a:r>
              <a:rPr lang="en-US" dirty="0">
                <a:solidFill>
                  <a:schemeClr val="tx1"/>
                </a:solidFill>
              </a:rPr>
              <a:t>REVENUE OPTIONS EVALUTION</a:t>
            </a:r>
          </a:p>
          <a:p>
            <a:pPr marL="0" indent="0">
              <a:buNone/>
            </a:pPr>
            <a:endParaRPr lang="en-US" dirty="0"/>
          </a:p>
        </p:txBody>
      </p:sp>
    </p:spTree>
    <p:extLst>
      <p:ext uri="{BB962C8B-B14F-4D97-AF65-F5344CB8AC3E}">
        <p14:creationId xmlns:p14="http://schemas.microsoft.com/office/powerpoint/2010/main" val="547818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5DED-5BD8-9FF3-703D-1BA375E0CE37}"/>
              </a:ext>
            </a:extLst>
          </p:cNvPr>
          <p:cNvSpPr>
            <a:spLocks noGrp="1"/>
          </p:cNvSpPr>
          <p:nvPr>
            <p:ph type="title"/>
          </p:nvPr>
        </p:nvSpPr>
        <p:spPr/>
        <p:txBody>
          <a:bodyPr/>
          <a:lstStyle/>
          <a:p>
            <a:r>
              <a:rPr lang="en-US" dirty="0"/>
              <a:t>Revenue Options</a:t>
            </a:r>
          </a:p>
        </p:txBody>
      </p:sp>
      <p:sp>
        <p:nvSpPr>
          <p:cNvPr id="3" name="Content Placeholder 2">
            <a:extLst>
              <a:ext uri="{FF2B5EF4-FFF2-40B4-BE49-F238E27FC236}">
                <a16:creationId xmlns:a16="http://schemas.microsoft.com/office/drawing/2014/main" id="{2CC757EF-D230-2FEC-BFBC-DE486302276B}"/>
              </a:ext>
            </a:extLst>
          </p:cNvPr>
          <p:cNvSpPr>
            <a:spLocks noGrp="1"/>
          </p:cNvSpPr>
          <p:nvPr>
            <p:ph idx="1"/>
          </p:nvPr>
        </p:nvSpPr>
        <p:spPr/>
        <p:txBody>
          <a:bodyPr>
            <a:normAutofit fontScale="92500" lnSpcReduction="10000"/>
          </a:bodyPr>
          <a:lstStyle/>
          <a:p>
            <a:pPr marL="0" indent="0">
              <a:buNone/>
            </a:pPr>
            <a:r>
              <a:rPr lang="en-US" dirty="0"/>
              <a:t>Revenue options were identified to address the identified minimum $20M per year minimum regional funding target. </a:t>
            </a:r>
          </a:p>
          <a:p>
            <a:pPr marL="0" indent="0">
              <a:buNone/>
            </a:pPr>
            <a:r>
              <a:rPr lang="en-US" dirty="0"/>
              <a:t>This effort is the result of extensive stakeholder engagement initiated during the summer of 2021. </a:t>
            </a:r>
          </a:p>
          <a:p>
            <a:pPr marL="0" indent="0">
              <a:buNone/>
            </a:pPr>
            <a:r>
              <a:rPr lang="en-US" dirty="0"/>
              <a:t>This report analyzes 19 revenue options for sustainable transportation funding in the Basin. Revenue options included in this report met the following criteria:</a:t>
            </a:r>
          </a:p>
          <a:p>
            <a:pPr lvl="1"/>
            <a:r>
              <a:rPr lang="en-US" dirty="0"/>
              <a:t>Analyzed in the One Tahoe effort mentioned above (that report included 24 revenue options and was the primary source of revenue options for this report);</a:t>
            </a:r>
          </a:p>
          <a:p>
            <a:pPr lvl="1"/>
            <a:r>
              <a:rPr lang="en-US" dirty="0"/>
              <a:t>Identified through research conducted for this report;</a:t>
            </a:r>
          </a:p>
          <a:p>
            <a:pPr lvl="1"/>
            <a:r>
              <a:rPr lang="en-US" dirty="0"/>
              <a:t>Likely not to require amendment to the California or Nevada constitutions;</a:t>
            </a:r>
          </a:p>
          <a:p>
            <a:pPr lvl="1"/>
            <a:r>
              <a:rPr lang="en-US" dirty="0"/>
              <a:t>Likely not to require federal legislation.</a:t>
            </a:r>
          </a:p>
          <a:p>
            <a:endParaRPr lang="en-US" dirty="0"/>
          </a:p>
        </p:txBody>
      </p:sp>
    </p:spTree>
    <p:extLst>
      <p:ext uri="{BB962C8B-B14F-4D97-AF65-F5344CB8AC3E}">
        <p14:creationId xmlns:p14="http://schemas.microsoft.com/office/powerpoint/2010/main" val="1796872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A09D1-C50E-8399-9865-51E073F436AA}"/>
              </a:ext>
            </a:extLst>
          </p:cNvPr>
          <p:cNvSpPr>
            <a:spLocks noGrp="1"/>
          </p:cNvSpPr>
          <p:nvPr>
            <p:ph type="title"/>
          </p:nvPr>
        </p:nvSpPr>
        <p:spPr/>
        <p:txBody>
          <a:bodyPr>
            <a:normAutofit/>
          </a:bodyPr>
          <a:lstStyle/>
          <a:p>
            <a:r>
              <a:rPr lang="en-US" dirty="0"/>
              <a:t>Revenue Options Evaluation Criteria</a:t>
            </a:r>
          </a:p>
        </p:txBody>
      </p:sp>
      <p:sp>
        <p:nvSpPr>
          <p:cNvPr id="3" name="Content Placeholder 2">
            <a:extLst>
              <a:ext uri="{FF2B5EF4-FFF2-40B4-BE49-F238E27FC236}">
                <a16:creationId xmlns:a16="http://schemas.microsoft.com/office/drawing/2014/main" id="{2529AB34-F900-D9E7-75B0-EEBD48C0BB7D}"/>
              </a:ext>
            </a:extLst>
          </p:cNvPr>
          <p:cNvSpPr>
            <a:spLocks noGrp="1"/>
          </p:cNvSpPr>
          <p:nvPr>
            <p:ph idx="1"/>
          </p:nvPr>
        </p:nvSpPr>
        <p:spPr/>
        <p:txBody>
          <a:bodyPr>
            <a:normAutofit fontScale="70000" lnSpcReduction="20000"/>
          </a:bodyPr>
          <a:lstStyle/>
          <a:p>
            <a:pPr marL="0" indent="0">
              <a:buNone/>
            </a:pPr>
            <a:r>
              <a:rPr lang="en-US" dirty="0"/>
              <a:t>The stakeholder engagement process included a survey to identify revenue option evaluation criteria. Final implementation will not include those that require congressional action or have constitutional conflicts. Based on the survey, the following six criteria received the most responses from those surveyed:</a:t>
            </a:r>
          </a:p>
          <a:p>
            <a:r>
              <a:rPr lang="en-US" b="1" dirty="0"/>
              <a:t>Fungible (any use): </a:t>
            </a:r>
            <a:r>
              <a:rPr lang="en-US" dirty="0"/>
              <a:t>is funding flexible, particularly for transit services and as a local match for state and federal grants?</a:t>
            </a:r>
          </a:p>
          <a:p>
            <a:r>
              <a:rPr lang="en-US" b="1" dirty="0"/>
              <a:t>Fungible (basin-wide): </a:t>
            </a:r>
            <a:r>
              <a:rPr lang="en-US" dirty="0"/>
              <a:t>can funding be used throughout the Basin?</a:t>
            </a:r>
          </a:p>
          <a:p>
            <a:r>
              <a:rPr lang="en-US" b="1" dirty="0"/>
              <a:t>Equity (by income): </a:t>
            </a:r>
            <a:r>
              <a:rPr lang="en-US" dirty="0"/>
              <a:t>does the funding burden fall disproportionately on lower income households as a percent of income or otherwise inhibit access to destinations in the Basin?</a:t>
            </a:r>
          </a:p>
          <a:p>
            <a:r>
              <a:rPr lang="en-US" b="1" dirty="0"/>
              <a:t>Equity (visitors/residents): </a:t>
            </a:r>
            <a:r>
              <a:rPr lang="en-US" dirty="0"/>
              <a:t>do day and overnight visitors contribute funding proportionate to their impacts on the transportation system?</a:t>
            </a:r>
          </a:p>
          <a:p>
            <a:r>
              <a:rPr lang="en-US" b="1" dirty="0"/>
              <a:t>Sustainable: </a:t>
            </a:r>
            <a:r>
              <a:rPr lang="en-US" dirty="0"/>
              <a:t>will funding provide a reasonably predictable and constant funding stream, can bonds be issued, and is funding significant enough to assist in achieving the minimum funding target (greater than $1M annually against the $20M minimum target)?</a:t>
            </a:r>
          </a:p>
          <a:p>
            <a:r>
              <a:rPr lang="en-US" b="1" dirty="0"/>
              <a:t>Transparent: </a:t>
            </a:r>
            <a:r>
              <a:rPr lang="en-US" dirty="0"/>
              <a:t>is funding transparent as a transportation revenue source to those who pay and could funding provide a pricing strategy for a more efficient use of the transportation system?</a:t>
            </a:r>
          </a:p>
          <a:p>
            <a:pPr marL="0" indent="0">
              <a:buNone/>
            </a:pPr>
            <a:endParaRPr lang="en-US" dirty="0"/>
          </a:p>
        </p:txBody>
      </p:sp>
    </p:spTree>
    <p:extLst>
      <p:ext uri="{BB962C8B-B14F-4D97-AF65-F5344CB8AC3E}">
        <p14:creationId xmlns:p14="http://schemas.microsoft.com/office/powerpoint/2010/main" val="1289726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95DD8-0B2D-6409-24F2-ED155F5D60BA}"/>
              </a:ext>
            </a:extLst>
          </p:cNvPr>
          <p:cNvSpPr>
            <a:spLocks noGrp="1"/>
          </p:cNvSpPr>
          <p:nvPr>
            <p:ph type="title"/>
          </p:nvPr>
        </p:nvSpPr>
        <p:spPr/>
        <p:txBody>
          <a:bodyPr/>
          <a:lstStyle/>
          <a:p>
            <a:r>
              <a:rPr lang="en-US" dirty="0"/>
              <a:t>REVENUE OPTIONS EVALUATION</a:t>
            </a:r>
          </a:p>
        </p:txBody>
      </p:sp>
      <p:sp>
        <p:nvSpPr>
          <p:cNvPr id="5" name="TextBox 4">
            <a:extLst>
              <a:ext uri="{FF2B5EF4-FFF2-40B4-BE49-F238E27FC236}">
                <a16:creationId xmlns:a16="http://schemas.microsoft.com/office/drawing/2014/main" id="{25F86C2F-956F-8627-E29A-617E2D80EC59}"/>
              </a:ext>
            </a:extLst>
          </p:cNvPr>
          <p:cNvSpPr txBox="1"/>
          <p:nvPr/>
        </p:nvSpPr>
        <p:spPr>
          <a:xfrm>
            <a:off x="139473" y="3538620"/>
            <a:ext cx="3694088" cy="446276"/>
          </a:xfrm>
          <a:prstGeom prst="rect">
            <a:avLst/>
          </a:prstGeom>
          <a:noFill/>
        </p:spPr>
        <p:txBody>
          <a:bodyPr wrap="none" rtlCol="0">
            <a:spAutoFit/>
          </a:bodyPr>
          <a:lstStyle/>
          <a:p>
            <a:r>
              <a:rPr lang="en-US" sz="1200" dirty="0">
                <a:effectLst/>
              </a:rPr>
              <a:t>Evaluation Criteria:  met, not met, or outcome uncertain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100" dirty="0"/>
          </a:p>
        </p:txBody>
      </p:sp>
      <p:graphicFrame>
        <p:nvGraphicFramePr>
          <p:cNvPr id="4" name="Content Placeholder 3">
            <a:extLst>
              <a:ext uri="{FF2B5EF4-FFF2-40B4-BE49-F238E27FC236}">
                <a16:creationId xmlns:a16="http://schemas.microsoft.com/office/drawing/2014/main" id="{28977580-D33E-AF4A-3677-023C7D3CBC0F}"/>
              </a:ext>
            </a:extLst>
          </p:cNvPr>
          <p:cNvGraphicFramePr>
            <a:graphicFrameLocks noGrp="1"/>
          </p:cNvGraphicFramePr>
          <p:nvPr>
            <p:ph idx="1"/>
            <p:extLst>
              <p:ext uri="{D42A27DB-BD31-4B8C-83A1-F6EECF244321}">
                <p14:modId xmlns:p14="http://schemas.microsoft.com/office/powerpoint/2010/main" val="2550411586"/>
              </p:ext>
            </p:extLst>
          </p:nvPr>
        </p:nvGraphicFramePr>
        <p:xfrm>
          <a:off x="3923557" y="1476918"/>
          <a:ext cx="7176836" cy="5064300"/>
        </p:xfrm>
        <a:graphic>
          <a:graphicData uri="http://schemas.openxmlformats.org/drawingml/2006/table">
            <a:tbl>
              <a:tblPr firstRow="1" firstCol="1" bandRow="1">
                <a:tableStyleId>{5C22544A-7EE6-4342-B048-85BDC9FD1C3A}</a:tableStyleId>
              </a:tblPr>
              <a:tblGrid>
                <a:gridCol w="2570106">
                  <a:extLst>
                    <a:ext uri="{9D8B030D-6E8A-4147-A177-3AD203B41FA5}">
                      <a16:colId xmlns:a16="http://schemas.microsoft.com/office/drawing/2014/main" val="2929247856"/>
                    </a:ext>
                  </a:extLst>
                </a:gridCol>
                <a:gridCol w="767397">
                  <a:extLst>
                    <a:ext uri="{9D8B030D-6E8A-4147-A177-3AD203B41FA5}">
                      <a16:colId xmlns:a16="http://schemas.microsoft.com/office/drawing/2014/main" val="290332089"/>
                    </a:ext>
                  </a:extLst>
                </a:gridCol>
                <a:gridCol w="767984">
                  <a:extLst>
                    <a:ext uri="{9D8B030D-6E8A-4147-A177-3AD203B41FA5}">
                      <a16:colId xmlns:a16="http://schemas.microsoft.com/office/drawing/2014/main" val="2748050536"/>
                    </a:ext>
                  </a:extLst>
                </a:gridCol>
                <a:gridCol w="767984">
                  <a:extLst>
                    <a:ext uri="{9D8B030D-6E8A-4147-A177-3AD203B41FA5}">
                      <a16:colId xmlns:a16="http://schemas.microsoft.com/office/drawing/2014/main" val="2138498846"/>
                    </a:ext>
                  </a:extLst>
                </a:gridCol>
                <a:gridCol w="767397">
                  <a:extLst>
                    <a:ext uri="{9D8B030D-6E8A-4147-A177-3AD203B41FA5}">
                      <a16:colId xmlns:a16="http://schemas.microsoft.com/office/drawing/2014/main" val="55745354"/>
                    </a:ext>
                  </a:extLst>
                </a:gridCol>
                <a:gridCol w="767984">
                  <a:extLst>
                    <a:ext uri="{9D8B030D-6E8A-4147-A177-3AD203B41FA5}">
                      <a16:colId xmlns:a16="http://schemas.microsoft.com/office/drawing/2014/main" val="713033685"/>
                    </a:ext>
                  </a:extLst>
                </a:gridCol>
                <a:gridCol w="767984">
                  <a:extLst>
                    <a:ext uri="{9D8B030D-6E8A-4147-A177-3AD203B41FA5}">
                      <a16:colId xmlns:a16="http://schemas.microsoft.com/office/drawing/2014/main" val="2142471867"/>
                    </a:ext>
                  </a:extLst>
                </a:gridCol>
              </a:tblGrid>
              <a:tr h="481568">
                <a:tc>
                  <a:txBody>
                    <a:bodyPr/>
                    <a:lstStyle/>
                    <a:p>
                      <a:endParaRPr lang="en-US" dirty="0"/>
                    </a:p>
                  </a:txBody>
                  <a:tcPr/>
                </a:tc>
                <a:tc>
                  <a:txBody>
                    <a:bodyPr/>
                    <a:lstStyle/>
                    <a:p>
                      <a:pPr marL="0" marR="0" algn="ctr">
                        <a:spcBef>
                          <a:spcPts val="0"/>
                        </a:spcBef>
                        <a:spcAft>
                          <a:spcPts val="0"/>
                        </a:spcAft>
                      </a:pPr>
                      <a:r>
                        <a:rPr lang="en-US" sz="900" dirty="0">
                          <a:effectLst/>
                        </a:rPr>
                        <a:t>Fungible</a:t>
                      </a:r>
                      <a:endParaRPr lang="en-US" sz="1000" dirty="0">
                        <a:effectLst/>
                      </a:endParaRPr>
                    </a:p>
                    <a:p>
                      <a:pPr marL="0" marR="0" algn="ctr">
                        <a:spcBef>
                          <a:spcPts val="0"/>
                        </a:spcBef>
                        <a:spcAft>
                          <a:spcPts val="0"/>
                        </a:spcAft>
                      </a:pPr>
                      <a:r>
                        <a:rPr lang="en-US" sz="900" dirty="0">
                          <a:effectLst/>
                        </a:rPr>
                        <a:t>(Any Use)</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b"/>
                </a:tc>
                <a:tc>
                  <a:txBody>
                    <a:bodyPr/>
                    <a:lstStyle/>
                    <a:p>
                      <a:pPr marL="0" marR="0" algn="ctr">
                        <a:spcBef>
                          <a:spcPts val="0"/>
                        </a:spcBef>
                        <a:spcAft>
                          <a:spcPts val="0"/>
                        </a:spcAft>
                      </a:pPr>
                      <a:r>
                        <a:rPr lang="en-US" sz="900">
                          <a:effectLst/>
                        </a:rPr>
                        <a:t>Fungible</a:t>
                      </a:r>
                      <a:endParaRPr lang="en-US" sz="1000">
                        <a:effectLst/>
                      </a:endParaRPr>
                    </a:p>
                    <a:p>
                      <a:pPr marL="0" marR="0" algn="ctr">
                        <a:spcBef>
                          <a:spcPts val="0"/>
                        </a:spcBef>
                        <a:spcAft>
                          <a:spcPts val="0"/>
                        </a:spcAft>
                      </a:pPr>
                      <a:r>
                        <a:rPr lang="en-US" sz="900">
                          <a:effectLst/>
                        </a:rPr>
                        <a:t>(Basin-wide)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b"/>
                </a:tc>
                <a:tc>
                  <a:txBody>
                    <a:bodyPr/>
                    <a:lstStyle/>
                    <a:p>
                      <a:pPr marL="0" marR="0" algn="ctr">
                        <a:spcBef>
                          <a:spcPts val="0"/>
                        </a:spcBef>
                        <a:spcAft>
                          <a:spcPts val="0"/>
                        </a:spcAft>
                      </a:pPr>
                      <a:r>
                        <a:rPr lang="en-US" sz="900">
                          <a:effectLst/>
                        </a:rPr>
                        <a:t>Equity</a:t>
                      </a:r>
                      <a:endParaRPr lang="en-US" sz="1000">
                        <a:effectLst/>
                      </a:endParaRPr>
                    </a:p>
                    <a:p>
                      <a:pPr marL="0" marR="0" algn="ctr">
                        <a:spcBef>
                          <a:spcPts val="0"/>
                        </a:spcBef>
                        <a:spcAft>
                          <a:spcPts val="0"/>
                        </a:spcAft>
                      </a:pPr>
                      <a:r>
                        <a:rPr lang="en-US" sz="900">
                          <a:effectLst/>
                        </a:rPr>
                        <a:t>(Income)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b"/>
                </a:tc>
                <a:tc>
                  <a:txBody>
                    <a:bodyPr/>
                    <a:lstStyle/>
                    <a:p>
                      <a:pPr marL="0" marR="0" algn="ctr">
                        <a:spcBef>
                          <a:spcPts val="0"/>
                        </a:spcBef>
                        <a:spcAft>
                          <a:spcPts val="0"/>
                        </a:spcAft>
                      </a:pPr>
                      <a:r>
                        <a:rPr lang="en-US" sz="900" dirty="0">
                          <a:effectLst/>
                        </a:rPr>
                        <a:t>Equity</a:t>
                      </a:r>
                      <a:endParaRPr lang="en-US" sz="1000" dirty="0">
                        <a:effectLst/>
                      </a:endParaRPr>
                    </a:p>
                    <a:p>
                      <a:pPr marL="0" marR="0" algn="ctr">
                        <a:spcBef>
                          <a:spcPts val="0"/>
                        </a:spcBef>
                        <a:spcAft>
                          <a:spcPts val="0"/>
                        </a:spcAft>
                      </a:pPr>
                      <a:r>
                        <a:rPr lang="en-US" sz="900" dirty="0">
                          <a:effectLst/>
                        </a:rPr>
                        <a:t>(Visitor/Resident)</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b"/>
                </a:tc>
                <a:tc>
                  <a:txBody>
                    <a:bodyPr/>
                    <a:lstStyle/>
                    <a:p>
                      <a:pPr marL="0" marR="0" algn="ctr">
                        <a:spcBef>
                          <a:spcPts val="0"/>
                        </a:spcBef>
                        <a:spcAft>
                          <a:spcPts val="0"/>
                        </a:spcAft>
                      </a:pPr>
                      <a:r>
                        <a:rPr lang="en-US" sz="900">
                          <a:effectLst/>
                        </a:rPr>
                        <a:t>Transparent</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b"/>
                </a:tc>
                <a:tc>
                  <a:txBody>
                    <a:bodyPr/>
                    <a:lstStyle/>
                    <a:p>
                      <a:pPr marL="0" marR="0" algn="ctr">
                        <a:spcBef>
                          <a:spcPts val="0"/>
                        </a:spcBef>
                        <a:spcAft>
                          <a:spcPts val="0"/>
                        </a:spcAft>
                      </a:pPr>
                      <a:r>
                        <a:rPr lang="en-US" sz="900" dirty="0">
                          <a:effectLst/>
                        </a:rPr>
                        <a:t>Sustainable</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b"/>
                </a:tc>
                <a:extLst>
                  <a:ext uri="{0D108BD9-81ED-4DB2-BD59-A6C34878D82A}">
                    <a16:rowId xmlns:a16="http://schemas.microsoft.com/office/drawing/2014/main" val="1591135904"/>
                  </a:ext>
                </a:extLst>
              </a:tr>
              <a:tr h="163048">
                <a:tc>
                  <a:txBody>
                    <a:bodyPr/>
                    <a:lstStyle/>
                    <a:p>
                      <a:pPr marL="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LOCAL</a:t>
                      </a:r>
                    </a:p>
                  </a:txBody>
                  <a:tcPr marL="63165" marR="63165" marT="0" marB="0" anchor="ctr"/>
                </a:tc>
                <a:tc>
                  <a:txBody>
                    <a:bodyPr/>
                    <a:lstStyle/>
                    <a:p>
                      <a:pPr marL="0" marR="0" algn="ctr">
                        <a:spcBef>
                          <a:spcPts val="0"/>
                        </a:spcBef>
                        <a:spcAft>
                          <a:spcPts val="0"/>
                        </a:spcAft>
                      </a:pPr>
                      <a:endParaRPr lang="en-US" sz="1000" dirty="0">
                        <a:effectLst/>
                        <a:latin typeface="Calibri" panose="020F0502020204030204" pitchFamily="34" charset="0"/>
                        <a:ea typeface="+mn-ea"/>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1000" dirty="0">
                        <a:effectLst/>
                        <a:latin typeface="Calibri" panose="020F0502020204030204" pitchFamily="34" charset="0"/>
                        <a:ea typeface="+mn-ea"/>
                        <a:cs typeface="Times New Roman" panose="02020603050405020304" pitchFamily="18"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Calibri" panose="020F0502020204030204" pitchFamily="34" charset="0"/>
                        <a:ea typeface="+mn-ea"/>
                        <a:cs typeface="Times New Roman" panose="02020603050405020304" pitchFamily="18"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1000" dirty="0">
                        <a:effectLst/>
                        <a:latin typeface="Calibri" panose="020F0502020204030204" pitchFamily="34" charset="0"/>
                        <a:ea typeface="+mn-ea"/>
                        <a:cs typeface="Times New Roman" panose="02020603050405020304" pitchFamily="18" charset="0"/>
                      </a:endParaRPr>
                    </a:p>
                  </a:txBody>
                  <a:tcPr marL="63165" marR="63165" marT="0" marB="0" anchor="ctr">
                    <a:solidFill>
                      <a:schemeClr val="accent1"/>
                    </a:solidFill>
                  </a:tcPr>
                </a:tc>
                <a:extLst>
                  <a:ext uri="{0D108BD9-81ED-4DB2-BD59-A6C34878D82A}">
                    <a16:rowId xmlns:a16="http://schemas.microsoft.com/office/drawing/2014/main" val="1359914799"/>
                  </a:ext>
                </a:extLst>
              </a:tr>
              <a:tr h="163048">
                <a:tc>
                  <a:txBody>
                    <a:bodyPr/>
                    <a:lstStyle/>
                    <a:p>
                      <a:pPr marL="0" marR="0">
                        <a:spcBef>
                          <a:spcPts val="0"/>
                        </a:spcBef>
                        <a:spcAft>
                          <a:spcPts val="0"/>
                        </a:spcAft>
                      </a:pPr>
                      <a:r>
                        <a:rPr lang="en-US" sz="1000" dirty="0">
                          <a:effectLst/>
                        </a:rPr>
                        <a:t>L1. Sales Tax</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4061654945"/>
                  </a:ext>
                </a:extLst>
              </a:tr>
              <a:tr h="163048">
                <a:tc>
                  <a:txBody>
                    <a:bodyPr/>
                    <a:lstStyle/>
                    <a:p>
                      <a:pPr marL="0" marR="0">
                        <a:spcBef>
                          <a:spcPts val="0"/>
                        </a:spcBef>
                        <a:spcAft>
                          <a:spcPts val="0"/>
                        </a:spcAft>
                      </a:pPr>
                      <a:r>
                        <a:rPr lang="en-US" sz="1000" dirty="0">
                          <a:effectLst/>
                        </a:rPr>
                        <a:t>L2. Transient Occupancy Tax</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4259181655"/>
                  </a:ext>
                </a:extLst>
              </a:tr>
              <a:tr h="289681">
                <a:tc>
                  <a:txBody>
                    <a:bodyPr/>
                    <a:lstStyle/>
                    <a:p>
                      <a:pPr marL="0" marR="0">
                        <a:spcBef>
                          <a:spcPts val="0"/>
                        </a:spcBef>
                        <a:spcAft>
                          <a:spcPts val="0"/>
                        </a:spcAft>
                      </a:pPr>
                      <a:r>
                        <a:rPr lang="en-US" sz="1000">
                          <a:effectLst/>
                        </a:rPr>
                        <a:t>L3. Property Transfer Tax</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rPr>
                        <a:t>outcome uncertain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2790468839"/>
                  </a:ext>
                </a:extLst>
              </a:tr>
              <a:tr h="163048">
                <a:tc>
                  <a:txBody>
                    <a:bodyPr/>
                    <a:lstStyle/>
                    <a:p>
                      <a:pPr marL="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REGIONAL</a:t>
                      </a:r>
                    </a:p>
                  </a:txBody>
                  <a:tcPr marL="63165" marR="63165" marT="0" marB="0" anchor="ctr"/>
                </a:tc>
                <a:tc>
                  <a:txBody>
                    <a:bodyPr/>
                    <a:lstStyle/>
                    <a:p>
                      <a:pPr marL="0" marR="0" algn="ctr">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extLst>
                  <a:ext uri="{0D108BD9-81ED-4DB2-BD59-A6C34878D82A}">
                    <a16:rowId xmlns:a16="http://schemas.microsoft.com/office/drawing/2014/main" val="538222303"/>
                  </a:ext>
                </a:extLst>
              </a:tr>
              <a:tr h="163048">
                <a:tc>
                  <a:txBody>
                    <a:bodyPr/>
                    <a:lstStyle/>
                    <a:p>
                      <a:pPr marL="0" marR="0">
                        <a:spcBef>
                          <a:spcPts val="0"/>
                        </a:spcBef>
                        <a:spcAft>
                          <a:spcPts val="0"/>
                        </a:spcAft>
                      </a:pPr>
                      <a:r>
                        <a:rPr lang="en-US" sz="1000" dirty="0">
                          <a:effectLst/>
                        </a:rPr>
                        <a:t>R1. Sales Tax</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4056309308"/>
                  </a:ext>
                </a:extLst>
              </a:tr>
              <a:tr h="163048">
                <a:tc>
                  <a:txBody>
                    <a:bodyPr/>
                    <a:lstStyle/>
                    <a:p>
                      <a:pPr marL="0" marR="0">
                        <a:spcBef>
                          <a:spcPts val="0"/>
                        </a:spcBef>
                        <a:spcAft>
                          <a:spcPts val="0"/>
                        </a:spcAft>
                      </a:pPr>
                      <a:r>
                        <a:rPr lang="en-US" sz="1000">
                          <a:effectLst/>
                        </a:rPr>
                        <a:t>R2. Transient Occupancy Tax</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3078102729"/>
                  </a:ext>
                </a:extLst>
              </a:tr>
              <a:tr h="289681">
                <a:tc>
                  <a:txBody>
                    <a:bodyPr/>
                    <a:lstStyle/>
                    <a:p>
                      <a:pPr marL="0" marR="0">
                        <a:spcBef>
                          <a:spcPts val="0"/>
                        </a:spcBef>
                        <a:spcAft>
                          <a:spcPts val="0"/>
                        </a:spcAft>
                      </a:pPr>
                      <a:r>
                        <a:rPr lang="en-US" sz="1000">
                          <a:effectLst/>
                        </a:rPr>
                        <a:t>R3. Real Property Transfer Tax</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rPr>
                        <a:t>outcome uncertain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2576227196"/>
                  </a:ext>
                </a:extLst>
              </a:tr>
              <a:tr h="163048">
                <a:tc>
                  <a:txBody>
                    <a:bodyPr/>
                    <a:lstStyle/>
                    <a:p>
                      <a:pPr marL="0" marR="0">
                        <a:spcBef>
                          <a:spcPts val="0"/>
                        </a:spcBef>
                        <a:spcAft>
                          <a:spcPts val="0"/>
                        </a:spcAft>
                      </a:pPr>
                      <a:r>
                        <a:rPr lang="en-US" sz="1000">
                          <a:effectLst/>
                        </a:rPr>
                        <a:t>R4. Vacancy Tax</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3251614488"/>
                  </a:ext>
                </a:extLst>
              </a:tr>
              <a:tr h="163048">
                <a:tc>
                  <a:txBody>
                    <a:bodyPr/>
                    <a:lstStyle/>
                    <a:p>
                      <a:pPr marL="0" marR="0">
                        <a:spcBef>
                          <a:spcPts val="0"/>
                        </a:spcBef>
                        <a:spcAft>
                          <a:spcPts val="0"/>
                        </a:spcAft>
                      </a:pPr>
                      <a:r>
                        <a:rPr lang="en-US" sz="1000">
                          <a:effectLst/>
                        </a:rPr>
                        <a:t>R5. Basin Entry Fee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3306013356"/>
                  </a:ext>
                </a:extLst>
              </a:tr>
              <a:tr h="163048">
                <a:tc>
                  <a:txBody>
                    <a:bodyPr/>
                    <a:lstStyle/>
                    <a:p>
                      <a:pPr marL="0" marR="0">
                        <a:spcBef>
                          <a:spcPts val="0"/>
                        </a:spcBef>
                        <a:spcAft>
                          <a:spcPts val="0"/>
                        </a:spcAft>
                      </a:pPr>
                      <a:r>
                        <a:rPr lang="en-US" sz="1000">
                          <a:effectLst/>
                        </a:rPr>
                        <a:t>R6. Zonal Fee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2240125427"/>
                  </a:ext>
                </a:extLst>
              </a:tr>
              <a:tr h="163048">
                <a:tc>
                  <a:txBody>
                    <a:bodyPr/>
                    <a:lstStyle/>
                    <a:p>
                      <a:pPr marL="0" marR="0">
                        <a:spcBef>
                          <a:spcPts val="0"/>
                        </a:spcBef>
                        <a:spcAft>
                          <a:spcPts val="0"/>
                        </a:spcAft>
                      </a:pPr>
                      <a:r>
                        <a:rPr lang="en-US" sz="1000">
                          <a:effectLst/>
                        </a:rPr>
                        <a:t>R7. Parking Fees</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extLst>
                  <a:ext uri="{0D108BD9-81ED-4DB2-BD59-A6C34878D82A}">
                    <a16:rowId xmlns:a16="http://schemas.microsoft.com/office/drawing/2014/main" val="1302843175"/>
                  </a:ext>
                </a:extLst>
              </a:tr>
              <a:tr h="163048">
                <a:tc>
                  <a:txBody>
                    <a:bodyPr/>
                    <a:lstStyle/>
                    <a:p>
                      <a:pPr marL="0" marR="0">
                        <a:spcBef>
                          <a:spcPts val="0"/>
                        </a:spcBef>
                        <a:spcAft>
                          <a:spcPts val="0"/>
                        </a:spcAft>
                      </a:pPr>
                      <a:r>
                        <a:rPr lang="en-US" sz="1000">
                          <a:effectLst/>
                        </a:rPr>
                        <a:t>R8. Mobility Fee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extLst>
                  <a:ext uri="{0D108BD9-81ED-4DB2-BD59-A6C34878D82A}">
                    <a16:rowId xmlns:a16="http://schemas.microsoft.com/office/drawing/2014/main" val="1918630657"/>
                  </a:ext>
                </a:extLst>
              </a:tr>
              <a:tr h="163048">
                <a:tc>
                  <a:txBody>
                    <a:bodyPr/>
                    <a:lstStyle/>
                    <a:p>
                      <a:pPr marL="0" marR="0">
                        <a:spcBef>
                          <a:spcPts val="0"/>
                        </a:spcBef>
                        <a:spcAft>
                          <a:spcPts val="0"/>
                        </a:spcAft>
                      </a:pPr>
                      <a:r>
                        <a:rPr lang="en-US" sz="1000">
                          <a:effectLst/>
                        </a:rPr>
                        <a:t>R9. Rental Car Mitigation Fee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extLst>
                  <a:ext uri="{0D108BD9-81ED-4DB2-BD59-A6C34878D82A}">
                    <a16:rowId xmlns:a16="http://schemas.microsoft.com/office/drawing/2014/main" val="1811152143"/>
                  </a:ext>
                </a:extLst>
              </a:tr>
              <a:tr h="289681">
                <a:tc>
                  <a:txBody>
                    <a:bodyPr/>
                    <a:lstStyle/>
                    <a:p>
                      <a:pPr marL="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PRIVATE</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solidFill>
                      <a:schemeClr val="accent1"/>
                    </a:solidFill>
                  </a:tcPr>
                </a:tc>
                <a:tc>
                  <a:txBody>
                    <a:bodyPr/>
                    <a:lstStyle/>
                    <a:p>
                      <a:pPr marL="0" marR="0" algn="ctr">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extLst>
                  <a:ext uri="{0D108BD9-81ED-4DB2-BD59-A6C34878D82A}">
                    <a16:rowId xmlns:a16="http://schemas.microsoft.com/office/drawing/2014/main" val="415387267"/>
                  </a:ext>
                </a:extLst>
              </a:tr>
              <a:tr h="289681">
                <a:tc>
                  <a:txBody>
                    <a:bodyPr/>
                    <a:lstStyle/>
                    <a:p>
                      <a:pPr marL="0" marR="0">
                        <a:spcBef>
                          <a:spcPts val="0"/>
                        </a:spcBef>
                        <a:spcAft>
                          <a:spcPts val="0"/>
                        </a:spcAft>
                      </a:pPr>
                      <a:r>
                        <a:rPr lang="en-US" sz="1000" dirty="0">
                          <a:effectLst/>
                        </a:rPr>
                        <a:t>P1. Commuter Transit Subsidies</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algn="ctr">
                        <a:spcBef>
                          <a:spcPts val="0"/>
                        </a:spcBef>
                        <a:spcAft>
                          <a:spcPts val="0"/>
                        </a:spcAft>
                      </a:pPr>
                      <a:r>
                        <a:rPr lang="en-US" sz="900" dirty="0">
                          <a:effectLst/>
                        </a:rPr>
                        <a:t>outcome uncertain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rPr>
                        <a:t>outcome uncertain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extLst>
                  <a:ext uri="{0D108BD9-81ED-4DB2-BD59-A6C34878D82A}">
                    <a16:rowId xmlns:a16="http://schemas.microsoft.com/office/drawing/2014/main" val="1836666376"/>
                  </a:ext>
                </a:extLst>
              </a:tr>
              <a:tr h="163048">
                <a:tc>
                  <a:txBody>
                    <a:bodyPr/>
                    <a:lstStyle/>
                    <a:p>
                      <a:pPr marL="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STATE</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solidFill>
                      <a:schemeClr val="accent1"/>
                    </a:solidFill>
                  </a:tcPr>
                </a:tc>
                <a:extLst>
                  <a:ext uri="{0D108BD9-81ED-4DB2-BD59-A6C34878D82A}">
                    <a16:rowId xmlns:a16="http://schemas.microsoft.com/office/drawing/2014/main" val="312841908"/>
                  </a:ext>
                </a:extLst>
              </a:tr>
              <a:tr h="163048">
                <a:tc>
                  <a:txBody>
                    <a:bodyPr/>
                    <a:lstStyle/>
                    <a:p>
                      <a:pPr marL="0" marR="0">
                        <a:spcBef>
                          <a:spcPts val="0"/>
                        </a:spcBef>
                        <a:spcAft>
                          <a:spcPts val="0"/>
                        </a:spcAft>
                      </a:pPr>
                      <a:r>
                        <a:rPr lang="en-US" sz="1000" dirty="0">
                          <a:effectLst/>
                        </a:rPr>
                        <a:t>S1. CA &amp; NV Funding Formula</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extLst>
                  <a:ext uri="{0D108BD9-81ED-4DB2-BD59-A6C34878D82A}">
                    <a16:rowId xmlns:a16="http://schemas.microsoft.com/office/drawing/2014/main" val="2597096186"/>
                  </a:ext>
                </a:extLst>
              </a:tr>
              <a:tr h="163048">
                <a:tc>
                  <a:txBody>
                    <a:bodyPr/>
                    <a:lstStyle/>
                    <a:p>
                      <a:pPr marL="0" marR="0">
                        <a:spcBef>
                          <a:spcPts val="0"/>
                        </a:spcBef>
                        <a:spcAft>
                          <a:spcPts val="0"/>
                        </a:spcAft>
                      </a:pPr>
                      <a:r>
                        <a:rPr lang="en-US" sz="1000">
                          <a:effectLst/>
                        </a:rPr>
                        <a:t>S2. CA Budget Surplus</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extLst>
                  <a:ext uri="{0D108BD9-81ED-4DB2-BD59-A6C34878D82A}">
                    <a16:rowId xmlns:a16="http://schemas.microsoft.com/office/drawing/2014/main" val="2057672293"/>
                  </a:ext>
                </a:extLst>
              </a:tr>
              <a:tr h="163048">
                <a:tc>
                  <a:txBody>
                    <a:bodyPr/>
                    <a:lstStyle/>
                    <a:p>
                      <a:pPr marL="0" marR="0">
                        <a:spcBef>
                          <a:spcPts val="0"/>
                        </a:spcBef>
                        <a:spcAft>
                          <a:spcPts val="0"/>
                        </a:spcAft>
                      </a:pPr>
                      <a:r>
                        <a:rPr lang="en-US" sz="1000">
                          <a:effectLst/>
                        </a:rPr>
                        <a:t>S3. CA Existing Grants</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extLst>
                  <a:ext uri="{0D108BD9-81ED-4DB2-BD59-A6C34878D82A}">
                    <a16:rowId xmlns:a16="http://schemas.microsoft.com/office/drawing/2014/main" val="307084080"/>
                  </a:ext>
                </a:extLst>
              </a:tr>
              <a:tr h="163048">
                <a:tc>
                  <a:txBody>
                    <a:bodyPr/>
                    <a:lstStyle/>
                    <a:p>
                      <a:pPr marL="0" marR="0">
                        <a:spcBef>
                          <a:spcPts val="0"/>
                        </a:spcBef>
                        <a:spcAft>
                          <a:spcPts val="0"/>
                        </a:spcAft>
                      </a:pPr>
                      <a:r>
                        <a:rPr lang="en-US" sz="1000">
                          <a:effectLst/>
                        </a:rPr>
                        <a:t>S4. CA New Grant Programs</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extLst>
                  <a:ext uri="{0D108BD9-81ED-4DB2-BD59-A6C34878D82A}">
                    <a16:rowId xmlns:a16="http://schemas.microsoft.com/office/drawing/2014/main" val="1595556940"/>
                  </a:ext>
                </a:extLst>
              </a:tr>
              <a:tr h="163048">
                <a:tc>
                  <a:txBody>
                    <a:bodyPr/>
                    <a:lstStyle/>
                    <a:p>
                      <a:pPr marL="0" marR="0">
                        <a:spcBef>
                          <a:spcPts val="0"/>
                        </a:spcBef>
                        <a:spcAft>
                          <a:spcPts val="0"/>
                        </a:spcAft>
                      </a:pPr>
                      <a:r>
                        <a:rPr lang="en-US" sz="1000">
                          <a:effectLst/>
                        </a:rPr>
                        <a:t>S5. NV Bonds</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extLst>
                  <a:ext uri="{0D108BD9-81ED-4DB2-BD59-A6C34878D82A}">
                    <a16:rowId xmlns:a16="http://schemas.microsoft.com/office/drawing/2014/main" val="4257954034"/>
                  </a:ext>
                </a:extLst>
              </a:tr>
              <a:tr h="163048">
                <a:tc>
                  <a:txBody>
                    <a:bodyPr/>
                    <a:lstStyle/>
                    <a:p>
                      <a:pPr marL="0" marR="0">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FEDERAL</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solidFill>
                      <a:schemeClr val="accent1"/>
                    </a:solidFill>
                  </a:tcPr>
                </a:tc>
                <a:tc>
                  <a:txBody>
                    <a:bodyPr/>
                    <a:lstStyle/>
                    <a:p>
                      <a:pPr marL="0" marR="0" algn="ctr">
                        <a:spcBef>
                          <a:spcPts val="0"/>
                        </a:spcBef>
                        <a:spcAft>
                          <a:spcPts val="0"/>
                        </a:spcAft>
                      </a:pP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solidFill>
                      <a:schemeClr val="accent1"/>
                    </a:solidFill>
                  </a:tcPr>
                </a:tc>
                <a:extLst>
                  <a:ext uri="{0D108BD9-81ED-4DB2-BD59-A6C34878D82A}">
                    <a16:rowId xmlns:a16="http://schemas.microsoft.com/office/drawing/2014/main" val="4004716933"/>
                  </a:ext>
                </a:extLst>
              </a:tr>
              <a:tr h="163048">
                <a:tc>
                  <a:txBody>
                    <a:bodyPr/>
                    <a:lstStyle/>
                    <a:p>
                      <a:pPr marL="0" marR="0">
                        <a:spcBef>
                          <a:spcPts val="0"/>
                        </a:spcBef>
                        <a:spcAft>
                          <a:spcPts val="0"/>
                        </a:spcAft>
                      </a:pPr>
                      <a:r>
                        <a:rPr lang="en-US" sz="1000" dirty="0">
                          <a:effectLst/>
                        </a:rPr>
                        <a:t>F1. Transportation Act: Formula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endPar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extLst>
                  <a:ext uri="{0D108BD9-81ED-4DB2-BD59-A6C34878D82A}">
                    <a16:rowId xmlns:a16="http://schemas.microsoft.com/office/drawing/2014/main" val="4032396079"/>
                  </a:ext>
                </a:extLst>
              </a:tr>
              <a:tr h="163048">
                <a:tc>
                  <a:txBody>
                    <a:bodyPr/>
                    <a:lstStyle/>
                    <a:p>
                      <a:pPr marL="0" marR="0">
                        <a:spcBef>
                          <a:spcPts val="0"/>
                        </a:spcBef>
                        <a:spcAft>
                          <a:spcPts val="0"/>
                        </a:spcAft>
                      </a:pPr>
                      <a:r>
                        <a:rPr lang="en-US" sz="1000" dirty="0">
                          <a:effectLst/>
                        </a:rPr>
                        <a:t>F2. Transportation Act: Grants</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algn="ctr">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met</a:t>
                      </a:r>
                      <a:endParaRPr lang="en-US"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not met</a:t>
                      </a:r>
                    </a:p>
                  </a:txBody>
                  <a:tcPr marL="63165" marR="63165" marT="0" marB="0" anchor="ctr"/>
                </a:tc>
                <a:extLst>
                  <a:ext uri="{0D108BD9-81ED-4DB2-BD59-A6C34878D82A}">
                    <a16:rowId xmlns:a16="http://schemas.microsoft.com/office/drawing/2014/main" val="3749758757"/>
                  </a:ext>
                </a:extLst>
              </a:tr>
            </a:tbl>
          </a:graphicData>
        </a:graphic>
      </p:graphicFrame>
    </p:spTree>
    <p:extLst>
      <p:ext uri="{BB962C8B-B14F-4D97-AF65-F5344CB8AC3E}">
        <p14:creationId xmlns:p14="http://schemas.microsoft.com/office/powerpoint/2010/main" val="2710080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E6CD-E895-EA77-6C63-C8C11568935E}"/>
              </a:ext>
            </a:extLst>
          </p:cNvPr>
          <p:cNvSpPr>
            <a:spLocks noGrp="1"/>
          </p:cNvSpPr>
          <p:nvPr>
            <p:ph type="title"/>
          </p:nvPr>
        </p:nvSpPr>
        <p:spPr>
          <a:xfrm>
            <a:off x="838200" y="55655"/>
            <a:ext cx="10515600" cy="1325563"/>
          </a:xfrm>
        </p:spPr>
        <p:txBody>
          <a:bodyPr/>
          <a:lstStyle/>
          <a:p>
            <a:r>
              <a:rPr lang="en-US" dirty="0"/>
              <a:t>REVENUE OPTIONS POTENTIAL</a:t>
            </a:r>
          </a:p>
        </p:txBody>
      </p:sp>
      <p:graphicFrame>
        <p:nvGraphicFramePr>
          <p:cNvPr id="4" name="Table 3">
            <a:extLst>
              <a:ext uri="{FF2B5EF4-FFF2-40B4-BE49-F238E27FC236}">
                <a16:creationId xmlns:a16="http://schemas.microsoft.com/office/drawing/2014/main" id="{F4799234-EF8C-4049-C670-19C4B47CFC63}"/>
              </a:ext>
            </a:extLst>
          </p:cNvPr>
          <p:cNvGraphicFramePr>
            <a:graphicFrameLocks noGrp="1"/>
          </p:cNvGraphicFramePr>
          <p:nvPr>
            <p:extLst>
              <p:ext uri="{D42A27DB-BD31-4B8C-83A1-F6EECF244321}">
                <p14:modId xmlns:p14="http://schemas.microsoft.com/office/powerpoint/2010/main" val="2502204077"/>
              </p:ext>
            </p:extLst>
          </p:nvPr>
        </p:nvGraphicFramePr>
        <p:xfrm>
          <a:off x="2095506" y="996308"/>
          <a:ext cx="7621629" cy="5023754"/>
        </p:xfrm>
        <a:graphic>
          <a:graphicData uri="http://schemas.openxmlformats.org/drawingml/2006/table">
            <a:tbl>
              <a:tblPr firstRow="1" bandRow="1">
                <a:tableStyleId>{35758FB7-9AC5-4552-8A53-C91805E547FA}</a:tableStyleId>
              </a:tblPr>
              <a:tblGrid>
                <a:gridCol w="778649">
                  <a:extLst>
                    <a:ext uri="{9D8B030D-6E8A-4147-A177-3AD203B41FA5}">
                      <a16:colId xmlns:a16="http://schemas.microsoft.com/office/drawing/2014/main" val="4220680472"/>
                    </a:ext>
                  </a:extLst>
                </a:gridCol>
                <a:gridCol w="1790073">
                  <a:extLst>
                    <a:ext uri="{9D8B030D-6E8A-4147-A177-3AD203B41FA5}">
                      <a16:colId xmlns:a16="http://schemas.microsoft.com/office/drawing/2014/main" val="3455545399"/>
                    </a:ext>
                  </a:extLst>
                </a:gridCol>
                <a:gridCol w="826347">
                  <a:extLst>
                    <a:ext uri="{9D8B030D-6E8A-4147-A177-3AD203B41FA5}">
                      <a16:colId xmlns:a16="http://schemas.microsoft.com/office/drawing/2014/main" val="2483337003"/>
                    </a:ext>
                  </a:extLst>
                </a:gridCol>
                <a:gridCol w="941493">
                  <a:extLst>
                    <a:ext uri="{9D8B030D-6E8A-4147-A177-3AD203B41FA5}">
                      <a16:colId xmlns:a16="http://schemas.microsoft.com/office/drawing/2014/main" val="4055718988"/>
                    </a:ext>
                  </a:extLst>
                </a:gridCol>
                <a:gridCol w="2526454">
                  <a:extLst>
                    <a:ext uri="{9D8B030D-6E8A-4147-A177-3AD203B41FA5}">
                      <a16:colId xmlns:a16="http://schemas.microsoft.com/office/drawing/2014/main" val="1318152581"/>
                    </a:ext>
                  </a:extLst>
                </a:gridCol>
                <a:gridCol w="758613">
                  <a:extLst>
                    <a:ext uri="{9D8B030D-6E8A-4147-A177-3AD203B41FA5}">
                      <a16:colId xmlns:a16="http://schemas.microsoft.com/office/drawing/2014/main" val="2985500240"/>
                    </a:ext>
                  </a:extLst>
                </a:gridCol>
              </a:tblGrid>
              <a:tr h="32639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600"/>
                        </a:spcAft>
                      </a:pPr>
                      <a:r>
                        <a:rPr lang="en-US" sz="1000" b="1" dirty="0">
                          <a:solidFill>
                            <a:schemeClr val="tx1"/>
                          </a:solidFill>
                          <a:effectLst/>
                        </a:rPr>
                        <a:t>Sector</a:t>
                      </a:r>
                      <a:endParaRPr lang="en-US"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600"/>
                        </a:spcAft>
                      </a:pPr>
                      <a:r>
                        <a:rPr lang="en-US" sz="1000" b="1" dirty="0">
                          <a:solidFill>
                            <a:schemeClr val="tx1"/>
                          </a:solidFill>
                          <a:effectLst/>
                        </a:rPr>
                        <a:t> Revenue Options</a:t>
                      </a:r>
                      <a:endParaRPr lang="en-US"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600"/>
                        </a:spcAft>
                      </a:pPr>
                      <a:r>
                        <a:rPr lang="en-US" sz="1000" b="1" dirty="0">
                          <a:solidFill>
                            <a:schemeClr val="tx1"/>
                          </a:solidFill>
                          <a:effectLst/>
                        </a:rPr>
                        <a:t>Jurisdiction</a:t>
                      </a:r>
                      <a:endParaRPr lang="en-US"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48260" marR="0" algn="ctr">
                        <a:lnSpc>
                          <a:spcPct val="107000"/>
                        </a:lnSpc>
                        <a:spcBef>
                          <a:spcPts val="0"/>
                        </a:spcBef>
                        <a:spcAft>
                          <a:spcPts val="600"/>
                        </a:spcAft>
                      </a:pPr>
                      <a:r>
                        <a:rPr lang="en-US" sz="1000" b="1" dirty="0">
                          <a:solidFill>
                            <a:schemeClr val="tx1"/>
                          </a:solidFill>
                          <a:effectLst/>
                        </a:rPr>
                        <a:t>Avg Annual </a:t>
                      </a:r>
                      <a:br>
                        <a:rPr lang="en-US" sz="1000" b="1" dirty="0">
                          <a:solidFill>
                            <a:schemeClr val="tx1"/>
                          </a:solidFill>
                          <a:effectLst/>
                        </a:rPr>
                      </a:br>
                      <a:r>
                        <a:rPr lang="en-US" sz="1000" b="1" dirty="0">
                          <a:solidFill>
                            <a:schemeClr val="tx1"/>
                          </a:solidFill>
                          <a:effectLst/>
                        </a:rPr>
                        <a:t>Amount (M)</a:t>
                      </a:r>
                      <a:r>
                        <a:rPr lang="en-US" sz="1000" b="1" baseline="30000" dirty="0">
                          <a:solidFill>
                            <a:schemeClr val="tx1"/>
                          </a:solidFill>
                          <a:effectLst/>
                        </a:rPr>
                        <a:t>1</a:t>
                      </a:r>
                      <a:endParaRPr lang="en-US"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600"/>
                        </a:spcAft>
                      </a:pPr>
                      <a:r>
                        <a:rPr lang="en-US" sz="1000" b="1" dirty="0">
                          <a:solidFill>
                            <a:schemeClr val="tx1"/>
                          </a:solidFill>
                          <a:effectLst/>
                        </a:rPr>
                        <a:t>Tax/Fee Rate</a:t>
                      </a:r>
                      <a:endParaRPr lang="en-US"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600"/>
                        </a:spcAft>
                      </a:pPr>
                      <a:r>
                        <a:rPr lang="en-US" sz="1000" b="1" dirty="0">
                          <a:solidFill>
                            <a:schemeClr val="tx1"/>
                          </a:solidFill>
                          <a:effectLst/>
                        </a:rPr>
                        <a:t>% Funding Target</a:t>
                      </a:r>
                      <a:r>
                        <a:rPr lang="en-US" sz="1000" b="1" baseline="30000" dirty="0">
                          <a:solidFill>
                            <a:schemeClr val="tx1"/>
                          </a:solidFill>
                          <a:effectLst/>
                        </a:rPr>
                        <a:t>3</a:t>
                      </a:r>
                      <a:endParaRPr lang="en-US" sz="10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1252" marR="31252" marT="0" marB="0"/>
                </a:tc>
                <a:extLst>
                  <a:ext uri="{0D108BD9-81ED-4DB2-BD59-A6C34878D82A}">
                    <a16:rowId xmlns:a16="http://schemas.microsoft.com/office/drawing/2014/main" val="3963603207"/>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Regional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R5. Basin Entry Fee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$23.9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$4.00 per vehicle</a:t>
                      </a:r>
                      <a:r>
                        <a:rPr lang="en-US" sz="800" baseline="30000" dirty="0">
                          <a:effectLst/>
                        </a:rPr>
                        <a:t>3</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123%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342015817"/>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Regional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R6. Zonal Fee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$9.5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a:effectLst/>
                        </a:rPr>
                        <a:t>$10.00 per vehicle</a:t>
                      </a:r>
                      <a:r>
                        <a:rPr lang="en-US" sz="800" baseline="30000">
                          <a:effectLst/>
                        </a:rPr>
                        <a:t>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49%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789430531"/>
                  </a:ext>
                </a:extLst>
              </a:tr>
              <a:tr h="2146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Regional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R7. Parking Fees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$7.0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$10.00 per vehicle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a:effectLst/>
                        </a:rPr>
                        <a:t>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801501184"/>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Regional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R4. Vacancy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$6.3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a:effectLst/>
                        </a:rPr>
                        <a:t>$250 per vacant housing unit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33%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3834724622"/>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Federal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1">
                        <a:alpha val="4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F2. Transportation Act: Grants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$5.8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$5M initially (2023)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a:effectLst/>
                        </a:rPr>
                        <a:t>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320740957"/>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Regional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R1. Sales Tax (basin-wide)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Basin-wide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$4.7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0.5% of taxable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24%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2956978006"/>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Regional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R2. Transient Occupancy Tax</a:t>
                      </a:r>
                      <a:endParaRPr lang="en-US" sz="1000" dirty="0">
                        <a:effectLst/>
                        <a:latin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Basin-wide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$4.7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 of lodging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24%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3889411638"/>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bg1"/>
                          </a:solidFill>
                          <a:effectLst/>
                        </a:rPr>
                        <a:t>State</a:t>
                      </a:r>
                      <a:endParaRPr lang="en-US" sz="1000" b="1" dirty="0">
                        <a:solidFill>
                          <a:schemeClr val="bg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tx1"/>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S1. CA &amp; NV Funding Formula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$2.9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$3M initially (2026)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15%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2180233286"/>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bg1"/>
                          </a:solidFill>
                          <a:effectLst/>
                        </a:rPr>
                        <a:t>State</a:t>
                      </a:r>
                      <a:endParaRPr lang="en-US" sz="1000" b="1" dirty="0">
                        <a:solidFill>
                          <a:schemeClr val="bg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tx1"/>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S3. CA Existing Grants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$2.9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$3M initially (2026)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a:effectLst/>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2606473190"/>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L1. Sales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City of SLT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$2.3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0.5% of taxable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12%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extLst>
                  <a:ext uri="{0D108BD9-81ED-4DB2-BD59-A6C34878D82A}">
                    <a16:rowId xmlns:a16="http://schemas.microsoft.com/office/drawing/2014/main" val="4041905390"/>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Federal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1">
                        <a:alpha val="4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F1. Transportation Act: Formula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$1.7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$1.5M initially (2023)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843247716"/>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L2.	 Transient Occupancy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City of SLT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$1.6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 of lodging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a:effectLst/>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994946459"/>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L1. Sales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Placer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$1.1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0.5% of taxable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a:effectLst/>
                        </a:rPr>
                        <a:t>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3986829106"/>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L2.	 Transient Occupancy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Douglas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$1.0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 of lodging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2641098554"/>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State</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S4. CA New Grant Programs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$1.0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$1M initially (2026)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a:effectLst/>
                        </a:rPr>
                        <a:t>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3577274880"/>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L2.	 Transient Occupancy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Placer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 of lodging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4%</a:t>
                      </a:r>
                    </a:p>
                  </a:txBody>
                  <a:tcPr marL="31252" marR="31252" marT="0" marB="0" anchor="ctr"/>
                </a:tc>
                <a:extLst>
                  <a:ext uri="{0D108BD9-81ED-4DB2-BD59-A6C34878D82A}">
                    <a16:rowId xmlns:a16="http://schemas.microsoft.com/office/drawing/2014/main" val="950287838"/>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Regional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R3. Real Property Transfer Tax</a:t>
                      </a: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Basin-wide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$1.00 per $1,000 of real property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018430914"/>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L1. Sales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Washoe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0.5% of taxable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extLst>
                  <a:ext uri="{0D108BD9-81ED-4DB2-BD59-A6C34878D82A}">
                    <a16:rowId xmlns:a16="http://schemas.microsoft.com/office/drawing/2014/main" val="1228935638"/>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L2. Transient Occupancy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El Dorado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 of lodging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2618719796"/>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L3.	 Real Property Transfer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Washoe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$1.00 per $1,000 of real property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344584901"/>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L2. Transient Occupancy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Washoe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 of lodging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020201100"/>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L1. Sales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Douglas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0.5% of taxable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extLst>
                  <a:ext uri="{0D108BD9-81ED-4DB2-BD59-A6C34878D82A}">
                    <a16:rowId xmlns:a16="http://schemas.microsoft.com/office/drawing/2014/main" val="754759267"/>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Regional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2"/>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R8. Mobility Mitigation Fee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$0.3M initially (2022)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010514782"/>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bg1"/>
                          </a:solidFill>
                          <a:effectLst/>
                        </a:rPr>
                        <a:t>State</a:t>
                      </a:r>
                      <a:endParaRPr lang="en-US" sz="1000" b="1" dirty="0">
                        <a:solidFill>
                          <a:schemeClr val="bg1"/>
                        </a:solidFill>
                        <a:effectLst/>
                        <a:latin typeface="+mj-lt"/>
                        <a:ea typeface="Calibri" panose="020F0502020204030204" pitchFamily="34" charset="0"/>
                        <a:cs typeface="Times New Roman" panose="02020603050405020304" pitchFamily="18" charset="0"/>
                      </a:endParaRPr>
                    </a:p>
                  </a:txBody>
                  <a:tcPr marL="31252" marR="31252" marT="0" marB="0" anchor="ctr">
                    <a:solidFill>
                      <a:srgbClr val="000000"/>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S5. NV Bonds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$10M one-time (2026)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850528618"/>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L3.	 Real Property Transfer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Douglas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$1.00 per $1,000 of real property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1348445220"/>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kern="1200" dirty="0">
                          <a:solidFill>
                            <a:schemeClr val="tx1"/>
                          </a:solidFill>
                          <a:effectLst/>
                          <a:latin typeface="Calibri" panose="020F0502020204030204"/>
                          <a:ea typeface="+mn-ea"/>
                          <a:cs typeface="+mn-cs"/>
                        </a:rPr>
                        <a:t>Regional</a:t>
                      </a:r>
                    </a:p>
                  </a:txBody>
                  <a:tcPr marL="31252" marR="31252" marT="0" marB="0" anchor="ctr">
                    <a:solidFill>
                      <a:srgbClr val="ED7D31"/>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R9. Rental Car Mitigation Fee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$5.50 per car per day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&lt;1%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55131028"/>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Local</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chemeClr val="accent6"/>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L1. Sales Tax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El Dorado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$0.1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0.5% of taxable sales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&lt;1%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extLst>
                  <a:ext uri="{0D108BD9-81ED-4DB2-BD59-A6C34878D82A}">
                    <a16:rowId xmlns:a16="http://schemas.microsoft.com/office/drawing/2014/main" val="1762130168"/>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bg1"/>
                          </a:solidFill>
                          <a:effectLst/>
                        </a:rPr>
                        <a:t>State</a:t>
                      </a:r>
                      <a:endParaRPr lang="en-US" sz="1000" b="1" dirty="0">
                        <a:solidFill>
                          <a:schemeClr val="bg1"/>
                        </a:solidFill>
                        <a:effectLst/>
                        <a:latin typeface="+mj-lt"/>
                        <a:ea typeface="Calibri" panose="020F0502020204030204" pitchFamily="34" charset="0"/>
                        <a:cs typeface="Times New Roman" panose="02020603050405020304" pitchFamily="18" charset="0"/>
                      </a:endParaRPr>
                    </a:p>
                  </a:txBody>
                  <a:tcPr marL="31252" marR="31252" marT="0" marB="0" anchor="ctr">
                    <a:solidFill>
                      <a:srgbClr val="000000"/>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S2. CA Budget Surplus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&lt;$0.1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$2M one-time (2022)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&lt;1%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2252703723"/>
                  </a:ext>
                </a:extLst>
              </a:tr>
              <a:tr h="1600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b="1" dirty="0">
                          <a:solidFill>
                            <a:schemeClr val="tx1"/>
                          </a:solidFill>
                          <a:effectLst/>
                        </a:rPr>
                        <a:t>Private</a:t>
                      </a:r>
                      <a:endParaRPr lang="en-US" sz="1000" b="1" dirty="0">
                        <a:solidFill>
                          <a:schemeClr val="tx1"/>
                        </a:solidFill>
                        <a:effectLst/>
                        <a:latin typeface="+mj-lt"/>
                        <a:ea typeface="Calibri" panose="020F0502020204030204" pitchFamily="34" charset="0"/>
                        <a:cs typeface="Times New Roman" panose="02020603050405020304" pitchFamily="18" charset="0"/>
                      </a:endParaRPr>
                    </a:p>
                  </a:txBody>
                  <a:tcPr marL="31252" marR="31252" marT="0" marB="0" anchor="ctr">
                    <a:solidFill>
                      <a:srgbClr val="FF0000"/>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2880" marR="0" indent="-182880">
                        <a:lnSpc>
                          <a:spcPct val="107000"/>
                        </a:lnSpc>
                        <a:spcBef>
                          <a:spcPts val="0"/>
                        </a:spcBef>
                        <a:spcAft>
                          <a:spcPts val="0"/>
                        </a:spcAft>
                      </a:pPr>
                      <a:r>
                        <a:rPr lang="en-US" sz="1000" dirty="0">
                          <a:effectLst/>
                        </a:rPr>
                        <a:t>P1.Commuter Transit Subsidies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TBD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800" dirty="0">
                          <a:effectLst/>
                        </a:rPr>
                        <a:t>TBD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7000"/>
                        </a:lnSpc>
                        <a:spcBef>
                          <a:spcPts val="0"/>
                        </a:spcBef>
                        <a:spcAft>
                          <a:spcPts val="0"/>
                        </a:spcAft>
                      </a:pPr>
                      <a:r>
                        <a:rPr lang="en-US" sz="1000" dirty="0">
                          <a:effectLst/>
                        </a:rPr>
                        <a:t>TBD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1252" marR="31252" marT="0" marB="0" anchor="ctr"/>
                </a:tc>
                <a:extLst>
                  <a:ext uri="{0D108BD9-81ED-4DB2-BD59-A6C34878D82A}">
                    <a16:rowId xmlns:a16="http://schemas.microsoft.com/office/drawing/2014/main" val="207178605"/>
                  </a:ext>
                </a:extLst>
              </a:tr>
            </a:tbl>
          </a:graphicData>
        </a:graphic>
      </p:graphicFrame>
      <p:sp>
        <p:nvSpPr>
          <p:cNvPr id="6" name="TextBox 5">
            <a:extLst>
              <a:ext uri="{FF2B5EF4-FFF2-40B4-BE49-F238E27FC236}">
                <a16:creationId xmlns:a16="http://schemas.microsoft.com/office/drawing/2014/main" id="{DE838F68-291A-C99A-6704-0AD4A10D44C8}"/>
              </a:ext>
            </a:extLst>
          </p:cNvPr>
          <p:cNvSpPr txBox="1"/>
          <p:nvPr/>
        </p:nvSpPr>
        <p:spPr>
          <a:xfrm>
            <a:off x="1943540" y="6059706"/>
            <a:ext cx="7925563" cy="742639"/>
          </a:xfrm>
          <a:prstGeom prst="rect">
            <a:avLst/>
          </a:prstGeom>
          <a:noFill/>
        </p:spPr>
        <p:txBody>
          <a:bodyPr wrap="square">
            <a:spAutoFit/>
          </a:bodyPr>
          <a:lstStyle/>
          <a:p>
            <a:pPr marL="6350" marR="0" algn="l">
              <a:lnSpc>
                <a:spcPct val="107000"/>
              </a:lnSpc>
              <a:spcBef>
                <a:spcPts val="0"/>
              </a:spcBef>
              <a:spcAft>
                <a:spcPts val="0"/>
              </a:spcAft>
            </a:pPr>
            <a:r>
              <a:rPr lang="en-US" sz="1000" baseline="30000" dirty="0"/>
              <a:t>1 </a:t>
            </a:r>
            <a:r>
              <a:rPr lang="en-US" sz="1000" dirty="0">
                <a:solidFill>
                  <a:sysClr val="windowText" lastClr="000000"/>
                </a:solidFill>
                <a:effectLst/>
              </a:rPr>
              <a:t>Revenue estimates ($M=million) assume two percent annual inflation increase from initial year and calculate annual average by dividing by 25 years (2021-2045) regardless of initial year. </a:t>
            </a:r>
            <a:r>
              <a:rPr lang="en-US" sz="1000" baseline="30000" dirty="0">
                <a:solidFill>
                  <a:sysClr val="windowText" lastClr="000000"/>
                </a:solidFill>
                <a:effectLst/>
              </a:rPr>
              <a:t>2 </a:t>
            </a:r>
            <a:r>
              <a:rPr lang="en-US" sz="1000" dirty="0">
                <a:solidFill>
                  <a:sysClr val="windowText" lastClr="000000"/>
                </a:solidFill>
                <a:effectLst/>
              </a:rPr>
              <a:t>RTP minimum regional funding target is $485.9 million, or $19,400,000 annually over 25 years. </a:t>
            </a:r>
            <a:r>
              <a:rPr lang="en-US" sz="1000" baseline="30000" dirty="0">
                <a:solidFill>
                  <a:sysClr val="windowText" lastClr="000000"/>
                </a:solidFill>
                <a:effectLst/>
              </a:rPr>
              <a:t>3</a:t>
            </a:r>
            <a:r>
              <a:rPr lang="en-US" sz="1000" dirty="0">
                <a:solidFill>
                  <a:sysClr val="windowText" lastClr="000000"/>
                </a:solidFill>
                <a:effectLst/>
              </a:rPr>
              <a:t>Basin entry fee assumes payment by visitors only and exempts residents and commuters.   </a:t>
            </a:r>
            <a:r>
              <a:rPr lang="en-US" sz="1000" baseline="30000" dirty="0">
                <a:solidFill>
                  <a:sysClr val="windowText" lastClr="000000"/>
                </a:solidFill>
                <a:effectLst/>
              </a:rPr>
              <a:t>4 </a:t>
            </a:r>
            <a:r>
              <a:rPr lang="en-US" sz="1000" dirty="0">
                <a:solidFill>
                  <a:sysClr val="windowText" lastClr="000000"/>
                </a:solidFill>
                <a:effectLst/>
              </a:rPr>
              <a:t>Zonal fee assumes payment only by vehicles stopping in zone, not vehicles driving through zone.</a:t>
            </a:r>
            <a:endParaRPr lang="en-US" sz="1000" dirty="0">
              <a:solidFill>
                <a:sysClr val="windowText" lastClr="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2010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0E4EF-5FB7-2311-7CDB-2354EB85516A}"/>
              </a:ext>
            </a:extLst>
          </p:cNvPr>
          <p:cNvSpPr>
            <a:spLocks noGrp="1"/>
          </p:cNvSpPr>
          <p:nvPr>
            <p:ph type="title"/>
          </p:nvPr>
        </p:nvSpPr>
        <p:spPr/>
        <p:txBody>
          <a:bodyPr/>
          <a:lstStyle/>
          <a:p>
            <a:r>
              <a:rPr lang="en-US" dirty="0"/>
              <a:t>SECTION 5</a:t>
            </a:r>
          </a:p>
        </p:txBody>
      </p:sp>
      <p:sp>
        <p:nvSpPr>
          <p:cNvPr id="3" name="Content Placeholder 2">
            <a:extLst>
              <a:ext uri="{FF2B5EF4-FFF2-40B4-BE49-F238E27FC236}">
                <a16:creationId xmlns:a16="http://schemas.microsoft.com/office/drawing/2014/main" id="{79E8ADF4-ECEC-0CF4-1B6F-9335D53A9422}"/>
              </a:ext>
            </a:extLst>
          </p:cNvPr>
          <p:cNvSpPr>
            <a:spLocks noGrp="1"/>
          </p:cNvSpPr>
          <p:nvPr>
            <p:ph type="body" idx="1"/>
          </p:nvPr>
        </p:nvSpPr>
        <p:spPr/>
        <p:txBody>
          <a:bodyPr/>
          <a:lstStyle/>
          <a:p>
            <a:pPr marL="0" indent="0">
              <a:buNone/>
            </a:pPr>
            <a:r>
              <a:rPr lang="en-US" sz="2800" dirty="0">
                <a:solidFill>
                  <a:schemeClr val="tx1"/>
                </a:solidFill>
              </a:rPr>
              <a:t>REVENUE OPTION DESCRIPTIONS</a:t>
            </a:r>
          </a:p>
          <a:p>
            <a:pPr marL="0" indent="0">
              <a:buNone/>
            </a:pPr>
            <a:endParaRPr lang="en-US" dirty="0"/>
          </a:p>
        </p:txBody>
      </p:sp>
    </p:spTree>
    <p:extLst>
      <p:ext uri="{BB962C8B-B14F-4D97-AF65-F5344CB8AC3E}">
        <p14:creationId xmlns:p14="http://schemas.microsoft.com/office/powerpoint/2010/main" val="1627705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lstStyle/>
          <a:p>
            <a:r>
              <a:rPr lang="en-US" dirty="0"/>
              <a:t>LOCAL: Sales Tax</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Additional sales tax increment within the Basin – by jurisdiction.</a:t>
            </a:r>
          </a:p>
          <a:p>
            <a:pPr marL="0" indent="0">
              <a:buNone/>
            </a:pPr>
            <a:r>
              <a:rPr lang="en-US" sz="1400" dirty="0"/>
              <a:t>CA: Legislature gives each county separate authority to create special tax district (City of SLT already has authority), district (or City) seeks 2/3 voter approval. </a:t>
            </a:r>
          </a:p>
          <a:p>
            <a:pPr marL="0" indent="0">
              <a:buNone/>
            </a:pPr>
            <a:r>
              <a:rPr lang="en-US" sz="1400" dirty="0"/>
              <a:t>NV: Legislature directly authorizes tax for each County within Basin with 2/3 legislature approval.</a:t>
            </a:r>
          </a:p>
        </p:txBody>
      </p:sp>
      <p:graphicFrame>
        <p:nvGraphicFramePr>
          <p:cNvPr id="4" name="Table 3">
            <a:extLst>
              <a:ext uri="{FF2B5EF4-FFF2-40B4-BE49-F238E27FC236}">
                <a16:creationId xmlns:a16="http://schemas.microsoft.com/office/drawing/2014/main" id="{BDD664E8-5557-393B-7667-CCD3352629E9}"/>
              </a:ext>
            </a:extLst>
          </p:cNvPr>
          <p:cNvGraphicFramePr>
            <a:graphicFrameLocks noGrp="1"/>
          </p:cNvGraphicFramePr>
          <p:nvPr>
            <p:extLst>
              <p:ext uri="{D42A27DB-BD31-4B8C-83A1-F6EECF244321}">
                <p14:modId xmlns:p14="http://schemas.microsoft.com/office/powerpoint/2010/main" val="3952568057"/>
              </p:ext>
            </p:extLst>
          </p:nvPr>
        </p:nvGraphicFramePr>
        <p:xfrm>
          <a:off x="6711977" y="594360"/>
          <a:ext cx="3843536" cy="2926080"/>
        </p:xfrm>
        <a:graphic>
          <a:graphicData uri="http://schemas.openxmlformats.org/drawingml/2006/table">
            <a:tbl>
              <a:tblPr firstRow="1" bandRow="1">
                <a:tableStyleId>{5C22544A-7EE6-4342-B048-85BDC9FD1C3A}</a:tableStyleId>
              </a:tblPr>
              <a:tblGrid>
                <a:gridCol w="1153272">
                  <a:extLst>
                    <a:ext uri="{9D8B030D-6E8A-4147-A177-3AD203B41FA5}">
                      <a16:colId xmlns:a16="http://schemas.microsoft.com/office/drawing/2014/main" val="2448409302"/>
                    </a:ext>
                  </a:extLst>
                </a:gridCol>
                <a:gridCol w="768496">
                  <a:extLst>
                    <a:ext uri="{9D8B030D-6E8A-4147-A177-3AD203B41FA5}">
                      <a16:colId xmlns:a16="http://schemas.microsoft.com/office/drawing/2014/main" val="620592273"/>
                    </a:ext>
                  </a:extLst>
                </a:gridCol>
                <a:gridCol w="960884">
                  <a:extLst>
                    <a:ext uri="{9D8B030D-6E8A-4147-A177-3AD203B41FA5}">
                      <a16:colId xmlns:a16="http://schemas.microsoft.com/office/drawing/2014/main" val="2906875135"/>
                    </a:ext>
                  </a:extLst>
                </a:gridCol>
                <a:gridCol w="960884">
                  <a:extLst>
                    <a:ext uri="{9D8B030D-6E8A-4147-A177-3AD203B41FA5}">
                      <a16:colId xmlns:a16="http://schemas.microsoft.com/office/drawing/2014/main" val="2388349281"/>
                    </a:ext>
                  </a:extLst>
                </a:gridCol>
              </a:tblGrid>
              <a:tr h="571291">
                <a:tc>
                  <a:txBody>
                    <a:bodyPr/>
                    <a:lstStyle/>
                    <a:p>
                      <a:pPr algn="ctr"/>
                      <a:r>
                        <a:rPr lang="en-US" sz="1200" dirty="0">
                          <a:latin typeface="Century Gothic" panose="020B0502020202020204" pitchFamily="34" charset="0"/>
                          <a:cs typeface="Calibri" panose="020F0502020204030204" pitchFamily="34" charset="0"/>
                        </a:rPr>
                        <a:t>Jurisdiction</a:t>
                      </a:r>
                    </a:p>
                  </a:txBody>
                  <a:tcPr anchor="b">
                    <a:solidFill>
                      <a:schemeClr val="accent1">
                        <a:alpha val="50000"/>
                      </a:schemeClr>
                    </a:solidFill>
                  </a:tcPr>
                </a:tc>
                <a:tc>
                  <a:txBody>
                    <a:bodyPr/>
                    <a:lstStyle/>
                    <a:p>
                      <a:pPr algn="ctr"/>
                      <a:r>
                        <a:rPr lang="en-US" sz="1200" dirty="0">
                          <a:latin typeface="Century Gothic" panose="020B0502020202020204" pitchFamily="34" charset="0"/>
                          <a:cs typeface="Calibri" panose="020F0502020204030204" pitchFamily="34" charset="0"/>
                        </a:rPr>
                        <a:t>Avg Annual Amount</a:t>
                      </a:r>
                    </a:p>
                  </a:txBody>
                  <a:tcPr anchor="b">
                    <a:solidFill>
                      <a:schemeClr val="accent1">
                        <a:alpha val="50000"/>
                      </a:schemeClr>
                    </a:solidFill>
                  </a:tcPr>
                </a:tc>
                <a:tc>
                  <a:txBody>
                    <a:bodyPr/>
                    <a:lstStyle/>
                    <a:p>
                      <a:pPr algn="ctr"/>
                      <a:r>
                        <a:rPr lang="en-US" sz="1200" dirty="0">
                          <a:latin typeface="Century Gothic" panose="020B0502020202020204" pitchFamily="34" charset="0"/>
                          <a:cs typeface="Calibri" panose="020F0502020204030204" pitchFamily="34" charset="0"/>
                        </a:rPr>
                        <a:t>Tax/Fee Rate</a:t>
                      </a:r>
                    </a:p>
                  </a:txBody>
                  <a:tcPr anchor="b">
                    <a:solidFill>
                      <a:schemeClr val="accent1">
                        <a:alpha val="50000"/>
                      </a:schemeClr>
                    </a:solidFill>
                  </a:tcPr>
                </a:tc>
                <a:tc>
                  <a:txBody>
                    <a:bodyPr/>
                    <a:lstStyle/>
                    <a:p>
                      <a:pPr algn="ctr"/>
                      <a:r>
                        <a:rPr lang="en-US" sz="1200" dirty="0">
                          <a:latin typeface="Century Gothic" panose="020B0502020202020204" pitchFamily="34" charset="0"/>
                          <a:cs typeface="Calibri" panose="020F0502020204030204" pitchFamily="34" charset="0"/>
                        </a:rPr>
                        <a:t>%RTP Funding Gap</a:t>
                      </a:r>
                    </a:p>
                  </a:txBody>
                  <a:tcPr anchor="b">
                    <a:solidFill>
                      <a:schemeClr val="accent1">
                        <a:alpha val="50000"/>
                      </a:schemeClr>
                    </a:solidFill>
                  </a:tcPr>
                </a:tc>
                <a:extLst>
                  <a:ext uri="{0D108BD9-81ED-4DB2-BD59-A6C34878D82A}">
                    <a16:rowId xmlns:a16="http://schemas.microsoft.com/office/drawing/2014/main" val="1005104120"/>
                  </a:ext>
                </a:extLst>
              </a:tr>
              <a:tr h="244839">
                <a:tc>
                  <a:txBody>
                    <a:bodyPr/>
                    <a:lstStyle/>
                    <a:p>
                      <a:pPr algn="l"/>
                      <a:r>
                        <a:rPr lang="en-US" sz="1200" dirty="0">
                          <a:solidFill>
                            <a:schemeClr val="bg2">
                              <a:lumMod val="25000"/>
                            </a:schemeClr>
                          </a:solidFill>
                          <a:latin typeface="+mn-lt"/>
                          <a:cs typeface="Calibri" panose="020F0502020204030204" pitchFamily="34" charset="0"/>
                        </a:rPr>
                        <a:t>Placer</a:t>
                      </a:r>
                    </a:p>
                  </a:txBody>
                  <a:tcPr anchor="ctr"/>
                </a:tc>
                <a:tc>
                  <a:txBody>
                    <a:bodyPr/>
                    <a:lstStyle/>
                    <a:p>
                      <a:pPr algn="ctr"/>
                      <a:r>
                        <a:rPr lang="en-US" sz="1200" b="1" dirty="0">
                          <a:solidFill>
                            <a:schemeClr val="bg2">
                              <a:lumMod val="25000"/>
                            </a:schemeClr>
                          </a:solidFill>
                          <a:latin typeface="+mn-lt"/>
                          <a:cs typeface="Calibri" panose="020F0502020204030204" pitchFamily="34" charset="0"/>
                        </a:rPr>
                        <a:t>$1.1M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cs typeface="Calibri" panose="020F0502020204030204" pitchFamily="34" charset="0"/>
                        </a:rPr>
                        <a:t>0.5% of retail sales</a:t>
                      </a:r>
                    </a:p>
                  </a:txBody>
                  <a:tcPr anchor="ctr"/>
                </a:tc>
                <a:tc>
                  <a:txBody>
                    <a:bodyPr/>
                    <a:lstStyle/>
                    <a:p>
                      <a:pPr algn="ctr"/>
                      <a:r>
                        <a:rPr lang="en-US" sz="1200" dirty="0">
                          <a:solidFill>
                            <a:schemeClr val="bg2">
                              <a:lumMod val="25000"/>
                            </a:schemeClr>
                          </a:solidFill>
                          <a:latin typeface="+mn-lt"/>
                          <a:cs typeface="Calibri" panose="020F0502020204030204" pitchFamily="34" charset="0"/>
                        </a:rPr>
                        <a:t>6%</a:t>
                      </a:r>
                    </a:p>
                  </a:txBody>
                  <a:tcPr anchor="ctr"/>
                </a:tc>
                <a:extLst>
                  <a:ext uri="{0D108BD9-81ED-4DB2-BD59-A6C34878D82A}">
                    <a16:rowId xmlns:a16="http://schemas.microsoft.com/office/drawing/2014/main" val="3547855154"/>
                  </a:ext>
                </a:extLst>
              </a:tr>
              <a:tr h="244839">
                <a:tc>
                  <a:txBody>
                    <a:bodyPr/>
                    <a:lstStyle/>
                    <a:p>
                      <a:pPr algn="l"/>
                      <a:r>
                        <a:rPr lang="en-US" sz="1200" dirty="0">
                          <a:solidFill>
                            <a:schemeClr val="bg2">
                              <a:lumMod val="25000"/>
                            </a:schemeClr>
                          </a:solidFill>
                          <a:latin typeface="+mn-lt"/>
                          <a:cs typeface="Calibri" panose="020F0502020204030204" pitchFamily="34" charset="0"/>
                        </a:rPr>
                        <a:t>City of SLT</a:t>
                      </a:r>
                    </a:p>
                  </a:txBody>
                  <a:tcPr anchor="ctr"/>
                </a:tc>
                <a:tc>
                  <a:txBody>
                    <a:bodyPr/>
                    <a:lstStyle/>
                    <a:p>
                      <a:pPr algn="ctr"/>
                      <a:r>
                        <a:rPr lang="en-US" sz="1200" b="1" dirty="0">
                          <a:solidFill>
                            <a:schemeClr val="bg2">
                              <a:lumMod val="25000"/>
                            </a:schemeClr>
                          </a:solidFill>
                          <a:latin typeface="+mn-lt"/>
                          <a:cs typeface="Calibri" panose="020F0502020204030204" pitchFamily="34" charset="0"/>
                        </a:rPr>
                        <a:t>$3.2M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cs typeface="Calibri" panose="020F0502020204030204" pitchFamily="34" charset="0"/>
                        </a:rPr>
                        <a:t>0.5% of retail sales</a:t>
                      </a:r>
                    </a:p>
                  </a:txBody>
                  <a:tcPr anchor="ctr"/>
                </a:tc>
                <a:tc>
                  <a:txBody>
                    <a:bodyPr/>
                    <a:lstStyle/>
                    <a:p>
                      <a:pPr algn="ctr"/>
                      <a:r>
                        <a:rPr lang="en-US" sz="1200" dirty="0">
                          <a:solidFill>
                            <a:schemeClr val="bg2">
                              <a:lumMod val="25000"/>
                            </a:schemeClr>
                          </a:solidFill>
                          <a:latin typeface="+mn-lt"/>
                          <a:cs typeface="Calibri" panose="020F0502020204030204" pitchFamily="34" charset="0"/>
                        </a:rPr>
                        <a:t>16%</a:t>
                      </a:r>
                    </a:p>
                  </a:txBody>
                  <a:tcPr anchor="ctr"/>
                </a:tc>
                <a:extLst>
                  <a:ext uri="{0D108BD9-81ED-4DB2-BD59-A6C34878D82A}">
                    <a16:rowId xmlns:a16="http://schemas.microsoft.com/office/drawing/2014/main" val="1559687512"/>
                  </a:ext>
                </a:extLst>
              </a:tr>
              <a:tr h="244839">
                <a:tc>
                  <a:txBody>
                    <a:bodyPr/>
                    <a:lstStyle/>
                    <a:p>
                      <a:pPr algn="l"/>
                      <a:r>
                        <a:rPr lang="en-US" sz="1200" dirty="0">
                          <a:solidFill>
                            <a:schemeClr val="bg2">
                              <a:lumMod val="25000"/>
                            </a:schemeClr>
                          </a:solidFill>
                          <a:latin typeface="+mn-lt"/>
                          <a:cs typeface="Calibri" panose="020F0502020204030204" pitchFamily="34" charset="0"/>
                        </a:rPr>
                        <a:t>El Dorado</a:t>
                      </a:r>
                    </a:p>
                  </a:txBody>
                  <a:tcPr anchor="ctr"/>
                </a:tc>
                <a:tc>
                  <a:txBody>
                    <a:bodyPr/>
                    <a:lstStyle/>
                    <a:p>
                      <a:pPr algn="ctr"/>
                      <a:r>
                        <a:rPr lang="en-US" sz="1200" b="1" dirty="0">
                          <a:solidFill>
                            <a:schemeClr val="bg2">
                              <a:lumMod val="25000"/>
                            </a:schemeClr>
                          </a:solidFill>
                          <a:latin typeface="+mn-lt"/>
                          <a:cs typeface="Calibri" panose="020F0502020204030204" pitchFamily="34" charset="0"/>
                        </a:rPr>
                        <a:t>$0.1M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cs typeface="Calibri" panose="020F0502020204030204" pitchFamily="34" charset="0"/>
                        </a:rPr>
                        <a:t>0.5% of retail sales</a:t>
                      </a:r>
                    </a:p>
                  </a:txBody>
                  <a:tcPr anchor="ctr"/>
                </a:tc>
                <a:tc>
                  <a:txBody>
                    <a:bodyPr/>
                    <a:lstStyle/>
                    <a:p>
                      <a:pPr algn="ctr"/>
                      <a:r>
                        <a:rPr lang="en-US" sz="1200" dirty="0">
                          <a:solidFill>
                            <a:schemeClr val="bg2">
                              <a:lumMod val="25000"/>
                            </a:schemeClr>
                          </a:solidFill>
                          <a:latin typeface="+mn-lt"/>
                          <a:cs typeface="Calibri" panose="020F0502020204030204" pitchFamily="34" charset="0"/>
                        </a:rPr>
                        <a:t>&lt;1%</a:t>
                      </a:r>
                    </a:p>
                  </a:txBody>
                  <a:tcPr anchor="ctr"/>
                </a:tc>
                <a:extLst>
                  <a:ext uri="{0D108BD9-81ED-4DB2-BD59-A6C34878D82A}">
                    <a16:rowId xmlns:a16="http://schemas.microsoft.com/office/drawing/2014/main" val="1240593435"/>
                  </a:ext>
                </a:extLst>
              </a:tr>
              <a:tr h="244839">
                <a:tc>
                  <a:txBody>
                    <a:bodyPr/>
                    <a:lstStyle/>
                    <a:p>
                      <a:pPr algn="l"/>
                      <a:r>
                        <a:rPr lang="en-US" sz="1200" dirty="0">
                          <a:solidFill>
                            <a:schemeClr val="bg2">
                              <a:lumMod val="25000"/>
                            </a:schemeClr>
                          </a:solidFill>
                          <a:latin typeface="+mn-lt"/>
                          <a:cs typeface="Calibri" panose="020F0502020204030204" pitchFamily="34" charset="0"/>
                        </a:rPr>
                        <a:t>Washoe</a:t>
                      </a:r>
                    </a:p>
                  </a:txBody>
                  <a:tcPr anchor="ctr"/>
                </a:tc>
                <a:tc>
                  <a:txBody>
                    <a:bodyPr/>
                    <a:lstStyle/>
                    <a:p>
                      <a:pPr algn="ctr"/>
                      <a:r>
                        <a:rPr lang="en-US" sz="1200" b="1" dirty="0">
                          <a:solidFill>
                            <a:schemeClr val="bg2">
                              <a:lumMod val="25000"/>
                            </a:schemeClr>
                          </a:solidFill>
                          <a:latin typeface="+mn-lt"/>
                          <a:cs typeface="Calibri" panose="020F0502020204030204" pitchFamily="34" charset="0"/>
                        </a:rPr>
                        <a:t>$0.9M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cs typeface="Calibri" panose="020F0502020204030204" pitchFamily="34" charset="0"/>
                        </a:rPr>
                        <a:t>0.5% of retail sales</a:t>
                      </a:r>
                    </a:p>
                  </a:txBody>
                  <a:tcPr anchor="ctr"/>
                </a:tc>
                <a:tc>
                  <a:txBody>
                    <a:bodyPr/>
                    <a:lstStyle/>
                    <a:p>
                      <a:pPr algn="ctr"/>
                      <a:r>
                        <a:rPr lang="en-US" sz="1200" dirty="0">
                          <a:solidFill>
                            <a:schemeClr val="bg2">
                              <a:lumMod val="25000"/>
                            </a:schemeClr>
                          </a:solidFill>
                          <a:latin typeface="+mn-lt"/>
                          <a:cs typeface="Calibri" panose="020F0502020204030204" pitchFamily="34" charset="0"/>
                        </a:rPr>
                        <a:t>6%</a:t>
                      </a:r>
                    </a:p>
                  </a:txBody>
                  <a:tcPr anchor="ctr"/>
                </a:tc>
                <a:extLst>
                  <a:ext uri="{0D108BD9-81ED-4DB2-BD59-A6C34878D82A}">
                    <a16:rowId xmlns:a16="http://schemas.microsoft.com/office/drawing/2014/main" val="155587933"/>
                  </a:ext>
                </a:extLst>
              </a:tr>
              <a:tr h="244839">
                <a:tc>
                  <a:txBody>
                    <a:bodyPr/>
                    <a:lstStyle/>
                    <a:p>
                      <a:pPr algn="l"/>
                      <a:r>
                        <a:rPr lang="en-US" sz="1200" dirty="0">
                          <a:solidFill>
                            <a:schemeClr val="bg2">
                              <a:lumMod val="25000"/>
                            </a:schemeClr>
                          </a:solidFill>
                          <a:latin typeface="+mn-lt"/>
                          <a:cs typeface="Calibri" panose="020F0502020204030204" pitchFamily="34" charset="0"/>
                        </a:rPr>
                        <a:t>Douglas</a:t>
                      </a:r>
                    </a:p>
                  </a:txBody>
                  <a:tcPr anchor="ctr"/>
                </a:tc>
                <a:tc>
                  <a:txBody>
                    <a:bodyPr/>
                    <a:lstStyle/>
                    <a:p>
                      <a:pPr algn="ctr"/>
                      <a:r>
                        <a:rPr lang="en-US" sz="1200" b="1" dirty="0">
                          <a:solidFill>
                            <a:schemeClr val="bg2">
                              <a:lumMod val="25000"/>
                            </a:schemeClr>
                          </a:solidFill>
                          <a:latin typeface="+mn-lt"/>
                          <a:cs typeface="Calibri" panose="020F0502020204030204" pitchFamily="34" charset="0"/>
                        </a:rPr>
                        <a:t>$0.5M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cs typeface="Calibri" panose="020F0502020204030204" pitchFamily="34" charset="0"/>
                        </a:rPr>
                        <a:t>0.5% of retail sales</a:t>
                      </a:r>
                    </a:p>
                  </a:txBody>
                  <a:tcPr anchor="ctr"/>
                </a:tc>
                <a:tc>
                  <a:txBody>
                    <a:bodyPr/>
                    <a:lstStyle/>
                    <a:p>
                      <a:pPr algn="ctr"/>
                      <a:r>
                        <a:rPr lang="en-US" sz="1200" dirty="0">
                          <a:solidFill>
                            <a:schemeClr val="bg2">
                              <a:lumMod val="25000"/>
                            </a:schemeClr>
                          </a:solidFill>
                          <a:latin typeface="+mn-lt"/>
                          <a:cs typeface="Calibri" panose="020F0502020204030204" pitchFamily="34" charset="0"/>
                        </a:rPr>
                        <a:t>4%</a:t>
                      </a:r>
                    </a:p>
                  </a:txBody>
                  <a:tcPr anchor="ctr"/>
                </a:tc>
                <a:extLst>
                  <a:ext uri="{0D108BD9-81ED-4DB2-BD59-A6C34878D82A}">
                    <a16:rowId xmlns:a16="http://schemas.microsoft.com/office/drawing/2014/main" val="239884511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559022"/>
            <a:ext cx="9920955" cy="3228382"/>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(any use): </a:t>
            </a:r>
            <a:r>
              <a:rPr lang="en-US" sz="4400" dirty="0"/>
              <a:t>May be used for any transportation purpose.</a:t>
            </a:r>
          </a:p>
          <a:p>
            <a:r>
              <a:rPr lang="en-US" sz="4400" b="1" dirty="0"/>
              <a:t>Sustainable: </a:t>
            </a:r>
            <a:r>
              <a:rPr lang="en-US" sz="4400" dirty="0"/>
              <a:t>Reasonably predictable and bondable and generates significant funding for most jurisdictions.</a:t>
            </a:r>
          </a:p>
          <a:p>
            <a:pPr marL="0" indent="0">
              <a:buNone/>
            </a:pPr>
            <a:r>
              <a:rPr lang="en-US" sz="4400" dirty="0"/>
              <a:t>Cons:</a:t>
            </a:r>
          </a:p>
          <a:p>
            <a:r>
              <a:rPr lang="en-US" sz="4400" b="1" dirty="0"/>
              <a:t>Fungible (basin-wide): </a:t>
            </a:r>
            <a:r>
              <a:rPr lang="en-US" sz="4400" dirty="0"/>
              <a:t>Limited to jurisdiction-related projects/services.</a:t>
            </a:r>
          </a:p>
          <a:p>
            <a:r>
              <a:rPr lang="en-US" sz="4400" b="1" dirty="0"/>
              <a:t>Equity (by income): </a:t>
            </a:r>
            <a:r>
              <a:rPr lang="en-US" sz="4400" dirty="0"/>
              <a:t>Lower income households pay more as percent of income.</a:t>
            </a:r>
          </a:p>
          <a:p>
            <a:r>
              <a:rPr lang="en-US" sz="4400" b="1" dirty="0"/>
              <a:t>Equity (visitors/residents): </a:t>
            </a:r>
            <a:r>
              <a:rPr lang="en-US" sz="4400" dirty="0"/>
              <a:t>Captures limited funding from day visitors relative to impact.</a:t>
            </a:r>
          </a:p>
          <a:p>
            <a:r>
              <a:rPr lang="en-US" sz="4400" b="1" dirty="0"/>
              <a:t>Transparent: </a:t>
            </a:r>
            <a:r>
              <a:rPr lang="en-US" sz="4400" dirty="0"/>
              <a:t>Not transparent as a transportation funding source to those paying.</a:t>
            </a:r>
          </a:p>
          <a:p>
            <a:pPr marL="0" indent="0">
              <a:buNone/>
            </a:pPr>
            <a:r>
              <a:rPr lang="en-US" sz="4400" dirty="0"/>
              <a:t>Other:</a:t>
            </a:r>
          </a:p>
          <a:p>
            <a:r>
              <a:rPr lang="en-US" sz="4400" dirty="0"/>
              <a:t>Using North Tahoe TBID approach basin-wide (assessing taxable and non-taxable sales) would increase revenue by 65% or more above the estimates in this table.</a:t>
            </a:r>
          </a:p>
          <a:p>
            <a:r>
              <a:rPr lang="en-US" sz="4400" b="1" dirty="0"/>
              <a:t>Implementation: </a:t>
            </a:r>
            <a:r>
              <a:rPr lang="en-US" sz="4400" dirty="0"/>
              <a:t>Consider including Resort Triangle area in Placer County tax area and funding agreements with the Town of Truckee.</a:t>
            </a:r>
          </a:p>
          <a:p>
            <a:pPr marL="0" indent="0">
              <a:buNone/>
            </a:pPr>
            <a:endParaRPr lang="en-US" dirty="0"/>
          </a:p>
        </p:txBody>
      </p:sp>
    </p:spTree>
    <p:extLst>
      <p:ext uri="{BB962C8B-B14F-4D97-AF65-F5344CB8AC3E}">
        <p14:creationId xmlns:p14="http://schemas.microsoft.com/office/powerpoint/2010/main" val="744706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07E58-ADFB-F431-ED6C-22DFA44195B1}"/>
              </a:ext>
            </a:extLst>
          </p:cNvPr>
          <p:cNvSpPr>
            <a:spLocks noGrp="1"/>
          </p:cNvSpPr>
          <p:nvPr>
            <p:ph type="title"/>
          </p:nvPr>
        </p:nvSpPr>
        <p:spPr/>
        <p:txBody>
          <a:bodyPr/>
          <a:lstStyle/>
          <a:p>
            <a:r>
              <a:rPr lang="en-US"/>
              <a:t>INTRODUCTION</a:t>
            </a:r>
            <a:endParaRPr lang="en-US" dirty="0"/>
          </a:p>
        </p:txBody>
      </p:sp>
      <p:sp>
        <p:nvSpPr>
          <p:cNvPr id="3" name="Content Placeholder 2">
            <a:extLst>
              <a:ext uri="{FF2B5EF4-FFF2-40B4-BE49-F238E27FC236}">
                <a16:creationId xmlns:a16="http://schemas.microsoft.com/office/drawing/2014/main" id="{D96DC6D2-E5DA-0DC7-9EF2-8B2FDEFA5ED4}"/>
              </a:ext>
            </a:extLst>
          </p:cNvPr>
          <p:cNvSpPr>
            <a:spLocks noGrp="1"/>
          </p:cNvSpPr>
          <p:nvPr>
            <p:ph idx="1"/>
          </p:nvPr>
        </p:nvSpPr>
        <p:spPr/>
        <p:txBody>
          <a:bodyPr>
            <a:normAutofit fontScale="70000" lnSpcReduction="20000"/>
          </a:bodyPr>
          <a:lstStyle/>
          <a:p>
            <a:r>
              <a:rPr lang="en-US" dirty="0"/>
              <a:t>The purpose of this briefing book is to support Lake Tahoe Basin decision makers in arriving at sound transportation funding policy decisions. This briefing book is supported by a Revenue Options Report that can be found at:</a:t>
            </a:r>
          </a:p>
          <a:p>
            <a:r>
              <a:rPr lang="en-US" dirty="0">
                <a:hlinkClick r:id="rId2"/>
              </a:rPr>
              <a:t>https://www.trpa.gov/transportation/funding/sustainable-funding-initiative/</a:t>
            </a:r>
            <a:r>
              <a:rPr lang="en-US" dirty="0"/>
              <a:t> </a:t>
            </a:r>
          </a:p>
          <a:p>
            <a:endParaRPr lang="en-US" dirty="0"/>
          </a:p>
          <a:p>
            <a:r>
              <a:rPr lang="en-US" dirty="0"/>
              <a:t>New sustainable regional transportation funding is needed to (1) leverage funding from other sectors, and (2) support basin-wide transit system operations and maintenance.</a:t>
            </a:r>
          </a:p>
          <a:p>
            <a:r>
              <a:rPr lang="en-US" dirty="0"/>
              <a:t>This briefing report is organized into the following sections:</a:t>
            </a:r>
          </a:p>
          <a:p>
            <a:r>
              <a:rPr lang="en-US" dirty="0"/>
              <a:t>Tahoe Basin transportation planning;</a:t>
            </a:r>
          </a:p>
          <a:p>
            <a:r>
              <a:rPr lang="en-US" dirty="0"/>
              <a:t>Regional transportation projects;</a:t>
            </a:r>
          </a:p>
          <a:p>
            <a:r>
              <a:rPr lang="en-US" dirty="0"/>
              <a:t>Sustainable transportation funding initiative policy drivers;</a:t>
            </a:r>
          </a:p>
          <a:p>
            <a:r>
              <a:rPr lang="en-US" dirty="0"/>
              <a:t>Revenue evaluation;</a:t>
            </a:r>
          </a:p>
          <a:p>
            <a:r>
              <a:rPr lang="en-US" dirty="0"/>
              <a:t>Revenue options description;</a:t>
            </a:r>
          </a:p>
          <a:p>
            <a:r>
              <a:rPr lang="en-US" dirty="0"/>
              <a:t>Next steps.</a:t>
            </a:r>
          </a:p>
          <a:p>
            <a:endParaRPr lang="en-US" dirty="0"/>
          </a:p>
        </p:txBody>
      </p:sp>
    </p:spTree>
    <p:extLst>
      <p:ext uri="{BB962C8B-B14F-4D97-AF65-F5344CB8AC3E}">
        <p14:creationId xmlns:p14="http://schemas.microsoft.com/office/powerpoint/2010/main" val="478771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lstStyle/>
          <a:p>
            <a:r>
              <a:rPr lang="en-US" dirty="0"/>
              <a:t>LOCAL: Transient Occupancy Tax</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1155251"/>
          </a:xfrm>
        </p:spPr>
        <p:txBody>
          <a:bodyPr>
            <a:normAutofit/>
          </a:bodyPr>
          <a:lstStyle/>
          <a:p>
            <a:pPr marL="0" indent="0">
              <a:buNone/>
            </a:pPr>
            <a:r>
              <a:rPr lang="en-US" sz="1400" dirty="0"/>
              <a:t>Additional TOT increment within the Basin – by jurisdiction.</a:t>
            </a:r>
          </a:p>
          <a:p>
            <a:pPr marL="0" indent="0">
              <a:buNone/>
            </a:pPr>
            <a:r>
              <a:rPr lang="en-US" sz="1400" dirty="0"/>
              <a:t>Requires 2/3 voter approval within each jurisdiction’s area within the Basin.</a:t>
            </a:r>
          </a:p>
        </p:txBody>
      </p:sp>
      <p:graphicFrame>
        <p:nvGraphicFramePr>
          <p:cNvPr id="6" name="Table 3">
            <a:extLst>
              <a:ext uri="{FF2B5EF4-FFF2-40B4-BE49-F238E27FC236}">
                <a16:creationId xmlns:a16="http://schemas.microsoft.com/office/drawing/2014/main" id="{A1559D72-10EB-3B45-50D0-DFBD907C1BB6}"/>
              </a:ext>
            </a:extLst>
          </p:cNvPr>
          <p:cNvGraphicFramePr>
            <a:graphicFrameLocks noGrp="1"/>
          </p:cNvGraphicFramePr>
          <p:nvPr>
            <p:extLst>
              <p:ext uri="{D42A27DB-BD31-4B8C-83A1-F6EECF244321}">
                <p14:modId xmlns:p14="http://schemas.microsoft.com/office/powerpoint/2010/main" val="1828485951"/>
              </p:ext>
            </p:extLst>
          </p:nvPr>
        </p:nvGraphicFramePr>
        <p:xfrm>
          <a:off x="6414762" y="1260505"/>
          <a:ext cx="4939038" cy="2743200"/>
        </p:xfrm>
        <a:graphic>
          <a:graphicData uri="http://schemas.openxmlformats.org/drawingml/2006/table">
            <a:tbl>
              <a:tblPr firstRow="1" bandRow="1">
                <a:tableStyleId>{5C22544A-7EE6-4342-B048-85BDC9FD1C3A}</a:tableStyleId>
              </a:tblPr>
              <a:tblGrid>
                <a:gridCol w="1141974">
                  <a:extLst>
                    <a:ext uri="{9D8B030D-6E8A-4147-A177-3AD203B41FA5}">
                      <a16:colId xmlns:a16="http://schemas.microsoft.com/office/drawing/2014/main" val="2448409302"/>
                    </a:ext>
                  </a:extLst>
                </a:gridCol>
                <a:gridCol w="1147700">
                  <a:extLst>
                    <a:ext uri="{9D8B030D-6E8A-4147-A177-3AD203B41FA5}">
                      <a16:colId xmlns:a16="http://schemas.microsoft.com/office/drawing/2014/main" val="620592273"/>
                    </a:ext>
                  </a:extLst>
                </a:gridCol>
                <a:gridCol w="1414604">
                  <a:extLst>
                    <a:ext uri="{9D8B030D-6E8A-4147-A177-3AD203B41FA5}">
                      <a16:colId xmlns:a16="http://schemas.microsoft.com/office/drawing/2014/main" val="823360090"/>
                    </a:ext>
                  </a:extLst>
                </a:gridCol>
                <a:gridCol w="1234760">
                  <a:extLst>
                    <a:ext uri="{9D8B030D-6E8A-4147-A177-3AD203B41FA5}">
                      <a16:colId xmlns:a16="http://schemas.microsoft.com/office/drawing/2014/main" val="2388349281"/>
                    </a:ext>
                  </a:extLst>
                </a:gridCol>
              </a:tblGrid>
              <a:tr h="266317">
                <a:tc>
                  <a:txBody>
                    <a:bodyPr/>
                    <a:lstStyle/>
                    <a:p>
                      <a:pPr algn="ctr"/>
                      <a:r>
                        <a:rPr lang="en-US" sz="1200" dirty="0">
                          <a:latin typeface="Century Gothic" panose="020B0502020202020204" pitchFamily="34" charset="0"/>
                        </a:rPr>
                        <a:t>Jurisdiction</a:t>
                      </a:r>
                    </a:p>
                  </a:txBody>
                  <a:tcPr anchor="b">
                    <a:solidFill>
                      <a:schemeClr val="accent1">
                        <a:alpha val="50000"/>
                      </a:schemeClr>
                    </a:solidFill>
                  </a:tcPr>
                </a:tc>
                <a:tc>
                  <a:txBody>
                    <a:bodyPr/>
                    <a:lstStyle/>
                    <a:p>
                      <a:pPr algn="ctr"/>
                      <a:r>
                        <a:rPr lang="en-US" sz="1200" dirty="0">
                          <a:latin typeface="Century Gothic" panose="020B0502020202020204" pitchFamily="34" charset="0"/>
                        </a:rPr>
                        <a:t>Avg Annual Amount</a:t>
                      </a:r>
                    </a:p>
                  </a:txBody>
                  <a:tcPr anchor="b">
                    <a:solidFill>
                      <a:schemeClr val="accent1">
                        <a:alpha val="5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latin typeface="Century Gothic" panose="020B0502020202020204" pitchFamily="34" charset="0"/>
                          <a:cs typeface="Calibri" panose="020F0502020204030204" pitchFamily="34" charset="0"/>
                        </a:rPr>
                        <a:t>Tax/Fee Rate</a:t>
                      </a:r>
                    </a:p>
                  </a:txBody>
                  <a:tcPr anchor="b">
                    <a:solidFill>
                      <a:schemeClr val="accent1">
                        <a:alpha val="50000"/>
                      </a:schemeClr>
                    </a:solidFill>
                  </a:tcPr>
                </a:tc>
                <a:tc>
                  <a:txBody>
                    <a:bodyPr/>
                    <a:lstStyle/>
                    <a:p>
                      <a:pPr algn="ctr"/>
                      <a:r>
                        <a:rPr lang="en-US" sz="1200" dirty="0">
                          <a:latin typeface="Century Gothic" panose="020B0502020202020204" pitchFamily="34" charset="0"/>
                        </a:rPr>
                        <a:t>%RTP Funding Gap</a:t>
                      </a:r>
                    </a:p>
                  </a:txBody>
                  <a:tcPr anchor="b">
                    <a:solidFill>
                      <a:schemeClr val="accent1">
                        <a:alpha val="50000"/>
                      </a:schemeClr>
                    </a:solidFill>
                  </a:tcPr>
                </a:tc>
                <a:extLst>
                  <a:ext uri="{0D108BD9-81ED-4DB2-BD59-A6C34878D82A}">
                    <a16:rowId xmlns:a16="http://schemas.microsoft.com/office/drawing/2014/main" val="1005104120"/>
                  </a:ext>
                </a:extLst>
              </a:tr>
              <a:tr h="266317">
                <a:tc>
                  <a:txBody>
                    <a:bodyPr/>
                    <a:lstStyle/>
                    <a:p>
                      <a:pPr algn="l"/>
                      <a:r>
                        <a:rPr lang="en-US" sz="1200" dirty="0">
                          <a:solidFill>
                            <a:schemeClr val="bg2">
                              <a:lumMod val="25000"/>
                            </a:schemeClr>
                          </a:solidFill>
                          <a:latin typeface="+mn-lt"/>
                        </a:rPr>
                        <a:t>Placer</a:t>
                      </a:r>
                    </a:p>
                  </a:txBody>
                  <a:tcPr anchor="ctr"/>
                </a:tc>
                <a:tc>
                  <a:txBody>
                    <a:bodyPr/>
                    <a:lstStyle/>
                    <a:p>
                      <a:pPr algn="ctr"/>
                      <a:r>
                        <a:rPr lang="en-US" sz="1200" b="1" dirty="0">
                          <a:solidFill>
                            <a:schemeClr val="bg2">
                              <a:lumMod val="25000"/>
                            </a:schemeClr>
                          </a:solidFill>
                          <a:latin typeface="+mn-lt"/>
                        </a:rPr>
                        <a:t>$900K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rPr>
                        <a:t>1.0% of lodging sales</a:t>
                      </a:r>
                    </a:p>
                  </a:txBody>
                  <a:tcPr anchor="ctr"/>
                </a:tc>
                <a:tc>
                  <a:txBody>
                    <a:bodyPr/>
                    <a:lstStyle/>
                    <a:p>
                      <a:pPr algn="ctr"/>
                      <a:r>
                        <a:rPr lang="en-US" sz="1200" dirty="0">
                          <a:solidFill>
                            <a:schemeClr val="bg2">
                              <a:lumMod val="25000"/>
                            </a:schemeClr>
                          </a:solidFill>
                          <a:latin typeface="+mn-lt"/>
                        </a:rPr>
                        <a:t>4%</a:t>
                      </a:r>
                    </a:p>
                  </a:txBody>
                  <a:tcPr anchor="ctr"/>
                </a:tc>
                <a:extLst>
                  <a:ext uri="{0D108BD9-81ED-4DB2-BD59-A6C34878D82A}">
                    <a16:rowId xmlns:a16="http://schemas.microsoft.com/office/drawing/2014/main" val="3547855154"/>
                  </a:ext>
                </a:extLst>
              </a:tr>
              <a:tr h="266317">
                <a:tc>
                  <a:txBody>
                    <a:bodyPr/>
                    <a:lstStyle/>
                    <a:p>
                      <a:pPr algn="l"/>
                      <a:r>
                        <a:rPr lang="en-US" sz="1200" dirty="0">
                          <a:solidFill>
                            <a:schemeClr val="bg2">
                              <a:lumMod val="25000"/>
                            </a:schemeClr>
                          </a:solidFill>
                          <a:latin typeface="+mn-lt"/>
                        </a:rPr>
                        <a:t>City of SLT</a:t>
                      </a:r>
                    </a:p>
                  </a:txBody>
                  <a:tcPr anchor="ctr"/>
                </a:tc>
                <a:tc>
                  <a:txBody>
                    <a:bodyPr/>
                    <a:lstStyle/>
                    <a:p>
                      <a:pPr algn="ctr"/>
                      <a:r>
                        <a:rPr lang="en-US" sz="1200" b="1" dirty="0">
                          <a:solidFill>
                            <a:schemeClr val="bg2">
                              <a:lumMod val="25000"/>
                            </a:schemeClr>
                          </a:solidFill>
                          <a:latin typeface="+mn-lt"/>
                        </a:rPr>
                        <a:t>$1.6M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rPr>
                        <a:t>1.0% of lodging sales</a:t>
                      </a:r>
                    </a:p>
                  </a:txBody>
                  <a:tcPr anchor="ctr"/>
                </a:tc>
                <a:tc>
                  <a:txBody>
                    <a:bodyPr/>
                    <a:lstStyle/>
                    <a:p>
                      <a:pPr algn="ctr"/>
                      <a:r>
                        <a:rPr lang="en-US" sz="1200" dirty="0">
                          <a:solidFill>
                            <a:schemeClr val="bg2">
                              <a:lumMod val="25000"/>
                            </a:schemeClr>
                          </a:solidFill>
                          <a:latin typeface="+mn-lt"/>
                        </a:rPr>
                        <a:t>8%</a:t>
                      </a:r>
                    </a:p>
                  </a:txBody>
                  <a:tcPr anchor="ctr"/>
                </a:tc>
                <a:extLst>
                  <a:ext uri="{0D108BD9-81ED-4DB2-BD59-A6C34878D82A}">
                    <a16:rowId xmlns:a16="http://schemas.microsoft.com/office/drawing/2014/main" val="1559687512"/>
                  </a:ext>
                </a:extLst>
              </a:tr>
              <a:tr h="266317">
                <a:tc>
                  <a:txBody>
                    <a:bodyPr/>
                    <a:lstStyle/>
                    <a:p>
                      <a:pPr algn="l"/>
                      <a:r>
                        <a:rPr lang="en-US" sz="1200" dirty="0">
                          <a:solidFill>
                            <a:schemeClr val="bg2">
                              <a:lumMod val="25000"/>
                            </a:schemeClr>
                          </a:solidFill>
                          <a:latin typeface="+mn-lt"/>
                        </a:rPr>
                        <a:t>El Dorado</a:t>
                      </a:r>
                    </a:p>
                  </a:txBody>
                  <a:tcPr anchor="ctr"/>
                </a:tc>
                <a:tc>
                  <a:txBody>
                    <a:bodyPr/>
                    <a:lstStyle/>
                    <a:p>
                      <a:pPr algn="ctr"/>
                      <a:r>
                        <a:rPr lang="en-US" sz="1200" b="1" dirty="0">
                          <a:solidFill>
                            <a:schemeClr val="bg2">
                              <a:lumMod val="25000"/>
                            </a:schemeClr>
                          </a:solidFill>
                          <a:latin typeface="+mn-lt"/>
                        </a:rPr>
                        <a:t>$0.7</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rPr>
                        <a:t>1.0% of lodging sales</a:t>
                      </a:r>
                    </a:p>
                  </a:txBody>
                  <a:tcPr anchor="ctr"/>
                </a:tc>
                <a:tc>
                  <a:txBody>
                    <a:bodyPr/>
                    <a:lstStyle/>
                    <a:p>
                      <a:pPr algn="ctr"/>
                      <a:r>
                        <a:rPr lang="en-US" sz="1200" dirty="0">
                          <a:solidFill>
                            <a:schemeClr val="bg2">
                              <a:lumMod val="25000"/>
                            </a:schemeClr>
                          </a:solidFill>
                          <a:latin typeface="+mn-lt"/>
                        </a:rPr>
                        <a:t>3%</a:t>
                      </a:r>
                    </a:p>
                  </a:txBody>
                  <a:tcPr anchor="ctr"/>
                </a:tc>
                <a:extLst>
                  <a:ext uri="{0D108BD9-81ED-4DB2-BD59-A6C34878D82A}">
                    <a16:rowId xmlns:a16="http://schemas.microsoft.com/office/drawing/2014/main" val="3781985446"/>
                  </a:ext>
                </a:extLst>
              </a:tr>
              <a:tr h="266317">
                <a:tc>
                  <a:txBody>
                    <a:bodyPr/>
                    <a:lstStyle/>
                    <a:p>
                      <a:pPr algn="l"/>
                      <a:r>
                        <a:rPr lang="en-US" sz="1200" dirty="0">
                          <a:solidFill>
                            <a:schemeClr val="bg2">
                              <a:lumMod val="25000"/>
                            </a:schemeClr>
                          </a:solidFill>
                          <a:latin typeface="+mn-lt"/>
                        </a:rPr>
                        <a:t>Washoe</a:t>
                      </a:r>
                    </a:p>
                  </a:txBody>
                  <a:tcPr anchor="ctr"/>
                </a:tc>
                <a:tc>
                  <a:txBody>
                    <a:bodyPr/>
                    <a:lstStyle/>
                    <a:p>
                      <a:pPr algn="ctr"/>
                      <a:r>
                        <a:rPr lang="en-US" sz="1200" b="1" dirty="0">
                          <a:solidFill>
                            <a:schemeClr val="bg2">
                              <a:lumMod val="25000"/>
                            </a:schemeClr>
                          </a:solidFill>
                          <a:latin typeface="+mn-lt"/>
                        </a:rPr>
                        <a:t>$500K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rPr>
                        <a:t>1.0% of lodging sales</a:t>
                      </a:r>
                    </a:p>
                  </a:txBody>
                  <a:tcPr anchor="ctr"/>
                </a:tc>
                <a:tc>
                  <a:txBody>
                    <a:bodyPr/>
                    <a:lstStyle/>
                    <a:p>
                      <a:pPr algn="ctr"/>
                      <a:r>
                        <a:rPr lang="en-US" sz="1200" dirty="0">
                          <a:solidFill>
                            <a:schemeClr val="bg2">
                              <a:lumMod val="25000"/>
                            </a:schemeClr>
                          </a:solidFill>
                          <a:latin typeface="+mn-lt"/>
                        </a:rPr>
                        <a:t>3%</a:t>
                      </a:r>
                    </a:p>
                  </a:txBody>
                  <a:tcPr anchor="ctr"/>
                </a:tc>
                <a:extLst>
                  <a:ext uri="{0D108BD9-81ED-4DB2-BD59-A6C34878D82A}">
                    <a16:rowId xmlns:a16="http://schemas.microsoft.com/office/drawing/2014/main" val="155587933"/>
                  </a:ext>
                </a:extLst>
              </a:tr>
              <a:tr h="266317">
                <a:tc>
                  <a:txBody>
                    <a:bodyPr/>
                    <a:lstStyle/>
                    <a:p>
                      <a:pPr algn="l"/>
                      <a:r>
                        <a:rPr lang="en-US" sz="1200" dirty="0">
                          <a:solidFill>
                            <a:schemeClr val="bg2">
                              <a:lumMod val="25000"/>
                            </a:schemeClr>
                          </a:solidFill>
                          <a:latin typeface="+mn-lt"/>
                        </a:rPr>
                        <a:t>Douglas</a:t>
                      </a:r>
                    </a:p>
                  </a:txBody>
                  <a:tcPr anchor="ctr"/>
                </a:tc>
                <a:tc>
                  <a:txBody>
                    <a:bodyPr/>
                    <a:lstStyle/>
                    <a:p>
                      <a:pPr algn="ctr"/>
                      <a:r>
                        <a:rPr lang="en-US" sz="1200" b="1" dirty="0">
                          <a:solidFill>
                            <a:schemeClr val="bg2">
                              <a:lumMod val="25000"/>
                            </a:schemeClr>
                          </a:solidFill>
                          <a:latin typeface="+mn-lt"/>
                        </a:rPr>
                        <a:t>$1M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2">
                              <a:lumMod val="25000"/>
                            </a:schemeClr>
                          </a:solidFill>
                          <a:latin typeface="+mn-lt"/>
                        </a:rPr>
                        <a:t>1.0% of lodging sales</a:t>
                      </a:r>
                    </a:p>
                  </a:txBody>
                  <a:tcPr anchor="ctr"/>
                </a:tc>
                <a:tc>
                  <a:txBody>
                    <a:bodyPr/>
                    <a:lstStyle/>
                    <a:p>
                      <a:pPr algn="ctr"/>
                      <a:r>
                        <a:rPr lang="en-US" sz="1200" dirty="0">
                          <a:solidFill>
                            <a:schemeClr val="bg2">
                              <a:lumMod val="25000"/>
                            </a:schemeClr>
                          </a:solidFill>
                          <a:latin typeface="+mn-lt"/>
                        </a:rPr>
                        <a:t>5%</a:t>
                      </a:r>
                    </a:p>
                  </a:txBody>
                  <a:tcPr anchor="ctr"/>
                </a:tc>
                <a:extLst>
                  <a:ext uri="{0D108BD9-81ED-4DB2-BD59-A6C34878D82A}">
                    <a16:rowId xmlns:a16="http://schemas.microsoft.com/office/drawing/2014/main" val="239884511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429000"/>
            <a:ext cx="9920955" cy="32283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(any use): </a:t>
            </a:r>
            <a:r>
              <a:rPr lang="en-US" sz="4400" dirty="0"/>
              <a:t>May be used for any transportation purpose.</a:t>
            </a:r>
          </a:p>
          <a:p>
            <a:r>
              <a:rPr lang="en-US" sz="4400" b="1" dirty="0"/>
              <a:t>Equity (by income): </a:t>
            </a:r>
            <a:r>
              <a:rPr lang="en-US" sz="4400" dirty="0"/>
              <a:t>Households spend similar percent of income on lodging.</a:t>
            </a:r>
          </a:p>
          <a:p>
            <a:r>
              <a:rPr lang="en-US" sz="4400" b="1" dirty="0"/>
              <a:t>Sustainable: </a:t>
            </a:r>
            <a:r>
              <a:rPr lang="en-US" sz="4400" dirty="0"/>
              <a:t>Reasonably predictable and bondable and generates significant funding for most jurisdictions.</a:t>
            </a:r>
          </a:p>
          <a:p>
            <a:pPr marL="0" indent="0">
              <a:buNone/>
            </a:pPr>
            <a:r>
              <a:rPr lang="en-US" sz="4400" dirty="0"/>
              <a:t>Cons:</a:t>
            </a:r>
          </a:p>
          <a:p>
            <a:r>
              <a:rPr lang="en-US" sz="4400" b="1" dirty="0"/>
              <a:t>Fungible (basin-wide): </a:t>
            </a:r>
            <a:r>
              <a:rPr lang="en-US" sz="4400" dirty="0"/>
              <a:t>Limited to jurisdiction-related projects/services.</a:t>
            </a:r>
          </a:p>
          <a:p>
            <a:r>
              <a:rPr lang="en-US" sz="4400" b="1" dirty="0"/>
              <a:t>Equity (visitors/residents): </a:t>
            </a:r>
            <a:r>
              <a:rPr lang="en-US" sz="4400" dirty="0"/>
              <a:t>Captures funding from overnight visitors but not from day visitors relative to impact.</a:t>
            </a:r>
          </a:p>
          <a:p>
            <a:r>
              <a:rPr lang="en-US" sz="4400" b="1" dirty="0"/>
              <a:t>Transparent: N</a:t>
            </a:r>
            <a:r>
              <a:rPr lang="en-US" sz="4400" dirty="0"/>
              <a:t>ot transparent as a transportation funding source to those paying.</a:t>
            </a:r>
          </a:p>
          <a:p>
            <a:pPr marL="0" indent="0">
              <a:buNone/>
            </a:pPr>
            <a:r>
              <a:rPr lang="en-US" sz="4400" dirty="0"/>
              <a:t>Other:</a:t>
            </a:r>
          </a:p>
          <a:p>
            <a:r>
              <a:rPr lang="en-US" sz="4400" b="1" dirty="0"/>
              <a:t>Implementation: </a:t>
            </a:r>
            <a:r>
              <a:rPr lang="en-US" sz="4400" dirty="0"/>
              <a:t>Consider including Resort Triangle area in Placer County tax area and funding agreements with the Town of Truckee.</a:t>
            </a:r>
          </a:p>
          <a:p>
            <a:pPr marL="0" indent="0">
              <a:buNone/>
            </a:pPr>
            <a:endParaRPr lang="en-US" dirty="0"/>
          </a:p>
        </p:txBody>
      </p:sp>
    </p:spTree>
    <p:extLst>
      <p:ext uri="{BB962C8B-B14F-4D97-AF65-F5344CB8AC3E}">
        <p14:creationId xmlns:p14="http://schemas.microsoft.com/office/powerpoint/2010/main" val="3372638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LOCAL: Real Property Transfer Tax</a:t>
            </a:r>
            <a:br>
              <a:rPr lang="en-US" dirty="0"/>
            </a:br>
            <a:endParaRPr lang="en-US" dirty="0"/>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Additional real property transfer tax within the Basin – by jurisdiction. </a:t>
            </a:r>
          </a:p>
          <a:p>
            <a:pPr marL="0" indent="0">
              <a:buNone/>
            </a:pPr>
            <a:r>
              <a:rPr lang="en-US" sz="1400" dirty="0"/>
              <a:t>CA: Prohibited by Proposition 13 in California (only charter cities can increase RPTT).</a:t>
            </a:r>
          </a:p>
          <a:p>
            <a:pPr marL="0" indent="0">
              <a:buNone/>
            </a:pPr>
            <a:r>
              <a:rPr lang="en-US" sz="1400" dirty="0"/>
              <a:t>NV: Legislature directly authorizes tax with 2/3 legislature approval for each jurisdiction.</a:t>
            </a:r>
          </a:p>
        </p:txBody>
      </p:sp>
      <p:graphicFrame>
        <p:nvGraphicFramePr>
          <p:cNvPr id="6" name="Table 3">
            <a:extLst>
              <a:ext uri="{FF2B5EF4-FFF2-40B4-BE49-F238E27FC236}">
                <a16:creationId xmlns:a16="http://schemas.microsoft.com/office/drawing/2014/main" id="{820083C7-59FF-2B4E-3B79-54D870D63D64}"/>
              </a:ext>
            </a:extLst>
          </p:cNvPr>
          <p:cNvGraphicFramePr>
            <a:graphicFrameLocks noGrp="1"/>
          </p:cNvGraphicFramePr>
          <p:nvPr>
            <p:extLst>
              <p:ext uri="{D42A27DB-BD31-4B8C-83A1-F6EECF244321}">
                <p14:modId xmlns:p14="http://schemas.microsoft.com/office/powerpoint/2010/main" val="3504255587"/>
              </p:ext>
            </p:extLst>
          </p:nvPr>
        </p:nvGraphicFramePr>
        <p:xfrm>
          <a:off x="5999148" y="1476854"/>
          <a:ext cx="5844364" cy="1965960"/>
        </p:xfrm>
        <a:graphic>
          <a:graphicData uri="http://schemas.openxmlformats.org/drawingml/2006/table">
            <a:tbl>
              <a:tblPr firstRow="1" bandRow="1">
                <a:tableStyleId>{5C22544A-7EE6-4342-B048-85BDC9FD1C3A}</a:tableStyleId>
              </a:tblPr>
              <a:tblGrid>
                <a:gridCol w="1017181">
                  <a:extLst>
                    <a:ext uri="{9D8B030D-6E8A-4147-A177-3AD203B41FA5}">
                      <a16:colId xmlns:a16="http://schemas.microsoft.com/office/drawing/2014/main" val="2448409302"/>
                    </a:ext>
                  </a:extLst>
                </a:gridCol>
                <a:gridCol w="999461">
                  <a:extLst>
                    <a:ext uri="{9D8B030D-6E8A-4147-A177-3AD203B41FA5}">
                      <a16:colId xmlns:a16="http://schemas.microsoft.com/office/drawing/2014/main" val="620592273"/>
                    </a:ext>
                  </a:extLst>
                </a:gridCol>
                <a:gridCol w="2828260">
                  <a:extLst>
                    <a:ext uri="{9D8B030D-6E8A-4147-A177-3AD203B41FA5}">
                      <a16:colId xmlns:a16="http://schemas.microsoft.com/office/drawing/2014/main" val="1689683170"/>
                    </a:ext>
                  </a:extLst>
                </a:gridCol>
                <a:gridCol w="999462">
                  <a:extLst>
                    <a:ext uri="{9D8B030D-6E8A-4147-A177-3AD203B41FA5}">
                      <a16:colId xmlns:a16="http://schemas.microsoft.com/office/drawing/2014/main" val="2388349281"/>
                    </a:ext>
                  </a:extLst>
                </a:gridCol>
              </a:tblGrid>
              <a:tr h="589501">
                <a:tc>
                  <a:txBody>
                    <a:bodyPr/>
                    <a:lstStyle/>
                    <a:p>
                      <a:pPr algn="l"/>
                      <a:r>
                        <a:rPr lang="en-US" sz="1100" dirty="0">
                          <a:latin typeface="Century Gothic" panose="020B0502020202020204" pitchFamily="34" charset="0"/>
                        </a:rPr>
                        <a:t>Jurisdiction</a:t>
                      </a:r>
                    </a:p>
                  </a:txBody>
                  <a:tcPr anchor="b">
                    <a:solidFill>
                      <a:schemeClr val="accent1">
                        <a:alpha val="50000"/>
                      </a:schemeClr>
                    </a:solidFill>
                  </a:tcPr>
                </a:tc>
                <a:tc>
                  <a:txBody>
                    <a:bodyPr/>
                    <a:lstStyle/>
                    <a:p>
                      <a:pPr algn="ctr"/>
                      <a:r>
                        <a:rPr lang="en-US" sz="1100" dirty="0">
                          <a:latin typeface="Century Gothic" panose="020B0502020202020204" pitchFamily="34" charset="0"/>
                        </a:rPr>
                        <a:t>Avg Annual Amount</a:t>
                      </a:r>
                    </a:p>
                  </a:txBody>
                  <a:tcPr anchor="b">
                    <a:solidFill>
                      <a:schemeClr val="accent1">
                        <a:alpha val="5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100" dirty="0">
                          <a:latin typeface="Century Gothic" panose="020B0502020202020204" pitchFamily="34" charset="0"/>
                          <a:cs typeface="Calibri" panose="020F0502020204030204" pitchFamily="34" charset="0"/>
                        </a:rPr>
                        <a:t>Tax/Fee Rate</a:t>
                      </a:r>
                    </a:p>
                  </a:txBody>
                  <a:tcPr anchor="b">
                    <a:solidFill>
                      <a:schemeClr val="accent1">
                        <a:alpha val="50000"/>
                      </a:schemeClr>
                    </a:solidFill>
                  </a:tcPr>
                </a:tc>
                <a:tc>
                  <a:txBody>
                    <a:bodyPr/>
                    <a:lstStyle/>
                    <a:p>
                      <a:pPr algn="ctr"/>
                      <a:r>
                        <a:rPr lang="en-US" sz="1100" dirty="0">
                          <a:latin typeface="Century Gothic" panose="020B0502020202020204" pitchFamily="34" charset="0"/>
                        </a:rPr>
                        <a:t>%RTP Funding Gap</a:t>
                      </a:r>
                    </a:p>
                  </a:txBody>
                  <a:tcPr anchor="b">
                    <a:solidFill>
                      <a:schemeClr val="accent1">
                        <a:alpha val="50000"/>
                      </a:schemeClr>
                    </a:solidFill>
                  </a:tcPr>
                </a:tc>
                <a:extLst>
                  <a:ext uri="{0D108BD9-81ED-4DB2-BD59-A6C34878D82A}">
                    <a16:rowId xmlns:a16="http://schemas.microsoft.com/office/drawing/2014/main" val="1005104120"/>
                  </a:ext>
                </a:extLst>
              </a:tr>
              <a:tr h="262398">
                <a:tc>
                  <a:txBody>
                    <a:bodyPr/>
                    <a:lstStyle/>
                    <a:p>
                      <a:pPr algn="l"/>
                      <a:r>
                        <a:rPr lang="en-US" sz="1200" dirty="0">
                          <a:solidFill>
                            <a:schemeClr val="bg2">
                              <a:lumMod val="25000"/>
                            </a:schemeClr>
                          </a:solidFill>
                          <a:latin typeface="+mn-lt"/>
                        </a:rPr>
                        <a:t>Placer</a:t>
                      </a:r>
                    </a:p>
                  </a:txBody>
                  <a:tcPr anchor="ctr"/>
                </a:tc>
                <a:tc>
                  <a:txBody>
                    <a:bodyPr/>
                    <a:lstStyle/>
                    <a:p>
                      <a:pPr algn="ctr"/>
                      <a:r>
                        <a:rPr lang="en-US" sz="1200" b="1" dirty="0">
                          <a:solidFill>
                            <a:schemeClr val="bg2">
                              <a:lumMod val="25000"/>
                            </a:schemeClr>
                          </a:solidFill>
                          <a:latin typeface="+mn-lt"/>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NA</a:t>
                      </a:r>
                    </a:p>
                  </a:txBody>
                  <a:tcPr anchor="ctr"/>
                </a:tc>
                <a:extLst>
                  <a:ext uri="{0D108BD9-81ED-4DB2-BD59-A6C34878D82A}">
                    <a16:rowId xmlns:a16="http://schemas.microsoft.com/office/drawing/2014/main" val="3547855154"/>
                  </a:ext>
                </a:extLst>
              </a:tr>
              <a:tr h="262398">
                <a:tc>
                  <a:txBody>
                    <a:bodyPr/>
                    <a:lstStyle/>
                    <a:p>
                      <a:pPr algn="l"/>
                      <a:r>
                        <a:rPr lang="en-US" sz="1200" dirty="0">
                          <a:solidFill>
                            <a:schemeClr val="bg2">
                              <a:lumMod val="25000"/>
                            </a:schemeClr>
                          </a:solidFill>
                          <a:latin typeface="+mn-lt"/>
                        </a:rPr>
                        <a:t>El Dorado</a:t>
                      </a:r>
                    </a:p>
                  </a:txBody>
                  <a:tcPr anchor="ctr"/>
                </a:tc>
                <a:tc>
                  <a:txBody>
                    <a:bodyPr/>
                    <a:lstStyle/>
                    <a:p>
                      <a:pPr algn="ctr"/>
                      <a:r>
                        <a:rPr lang="en-US" sz="1200" b="1" dirty="0">
                          <a:solidFill>
                            <a:schemeClr val="bg2">
                              <a:lumMod val="25000"/>
                            </a:schemeClr>
                          </a:solidFill>
                          <a:latin typeface="+mn-lt"/>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NA</a:t>
                      </a:r>
                    </a:p>
                  </a:txBody>
                  <a:tcPr anchor="ctr"/>
                </a:tc>
                <a:extLst>
                  <a:ext uri="{0D108BD9-81ED-4DB2-BD59-A6C34878D82A}">
                    <a16:rowId xmlns:a16="http://schemas.microsoft.com/office/drawing/2014/main" val="3788586738"/>
                  </a:ext>
                </a:extLst>
              </a:tr>
              <a:tr h="262398">
                <a:tc>
                  <a:txBody>
                    <a:bodyPr/>
                    <a:lstStyle/>
                    <a:p>
                      <a:pPr algn="l"/>
                      <a:r>
                        <a:rPr lang="en-US" sz="1200" dirty="0">
                          <a:solidFill>
                            <a:schemeClr val="bg2">
                              <a:lumMod val="25000"/>
                            </a:schemeClr>
                          </a:solidFill>
                          <a:latin typeface="+mn-lt"/>
                        </a:rPr>
                        <a:t>City of SLT</a:t>
                      </a:r>
                    </a:p>
                  </a:txBody>
                  <a:tcPr anchor="ctr"/>
                </a:tc>
                <a:tc>
                  <a:txBody>
                    <a:bodyPr/>
                    <a:lstStyle/>
                    <a:p>
                      <a:pPr algn="ctr"/>
                      <a:r>
                        <a:rPr lang="en-US" sz="1200" b="1" dirty="0">
                          <a:solidFill>
                            <a:schemeClr val="bg2">
                              <a:lumMod val="25000"/>
                            </a:schemeClr>
                          </a:solidFill>
                          <a:latin typeface="+mn-lt"/>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NA</a:t>
                      </a:r>
                    </a:p>
                  </a:txBody>
                  <a:tcPr anchor="ctr"/>
                </a:tc>
                <a:extLst>
                  <a:ext uri="{0D108BD9-81ED-4DB2-BD59-A6C34878D82A}">
                    <a16:rowId xmlns:a16="http://schemas.microsoft.com/office/drawing/2014/main" val="1559687512"/>
                  </a:ext>
                </a:extLst>
              </a:tr>
              <a:tr h="262398">
                <a:tc>
                  <a:txBody>
                    <a:bodyPr/>
                    <a:lstStyle/>
                    <a:p>
                      <a:pPr algn="l"/>
                      <a:r>
                        <a:rPr lang="en-US" sz="1200" dirty="0">
                          <a:solidFill>
                            <a:schemeClr val="bg2">
                              <a:lumMod val="25000"/>
                            </a:schemeClr>
                          </a:solidFill>
                          <a:latin typeface="+mn-lt"/>
                        </a:rPr>
                        <a:t>Washoe</a:t>
                      </a:r>
                    </a:p>
                  </a:txBody>
                  <a:tcPr anchor="ctr"/>
                </a:tc>
                <a:tc>
                  <a:txBody>
                    <a:bodyPr/>
                    <a:lstStyle/>
                    <a:p>
                      <a:pPr algn="ctr"/>
                      <a:r>
                        <a:rPr lang="en-US" sz="1200" b="1" dirty="0">
                          <a:solidFill>
                            <a:schemeClr val="bg2">
                              <a:lumMod val="25000"/>
                            </a:schemeClr>
                          </a:solidFill>
                          <a:latin typeface="+mn-lt"/>
                        </a:rPr>
                        <a:t>$600K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3%</a:t>
                      </a:r>
                    </a:p>
                  </a:txBody>
                  <a:tcPr anchor="ctr"/>
                </a:tc>
                <a:extLst>
                  <a:ext uri="{0D108BD9-81ED-4DB2-BD59-A6C34878D82A}">
                    <a16:rowId xmlns:a16="http://schemas.microsoft.com/office/drawing/2014/main" val="155587933"/>
                  </a:ext>
                </a:extLst>
              </a:tr>
              <a:tr h="262398">
                <a:tc>
                  <a:txBody>
                    <a:bodyPr/>
                    <a:lstStyle/>
                    <a:p>
                      <a:pPr algn="l"/>
                      <a:r>
                        <a:rPr lang="en-US" sz="1200" dirty="0">
                          <a:solidFill>
                            <a:schemeClr val="bg2">
                              <a:lumMod val="25000"/>
                            </a:schemeClr>
                          </a:solidFill>
                          <a:latin typeface="+mn-lt"/>
                        </a:rPr>
                        <a:t>Douglas</a:t>
                      </a:r>
                    </a:p>
                  </a:txBody>
                  <a:tcPr anchor="ctr"/>
                </a:tc>
                <a:tc>
                  <a:txBody>
                    <a:bodyPr/>
                    <a:lstStyle/>
                    <a:p>
                      <a:pPr algn="ctr"/>
                      <a:r>
                        <a:rPr lang="en-US" sz="1200" b="1" dirty="0">
                          <a:solidFill>
                            <a:schemeClr val="bg2">
                              <a:lumMod val="25000"/>
                            </a:schemeClr>
                          </a:solidFill>
                          <a:latin typeface="+mn-lt"/>
                        </a:rPr>
                        <a:t>$200K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1%</a:t>
                      </a:r>
                    </a:p>
                  </a:txBody>
                  <a:tcPr anchor="ctr"/>
                </a:tc>
                <a:extLst>
                  <a:ext uri="{0D108BD9-81ED-4DB2-BD59-A6C34878D82A}">
                    <a16:rowId xmlns:a16="http://schemas.microsoft.com/office/drawing/2014/main" val="239884511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559022"/>
            <a:ext cx="9920955" cy="3228382"/>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(any use): </a:t>
            </a:r>
            <a:r>
              <a:rPr lang="en-US" sz="4400" dirty="0"/>
              <a:t>May be used for any transportation purpose.</a:t>
            </a:r>
          </a:p>
          <a:p>
            <a:r>
              <a:rPr lang="en-US" sz="4400" b="1" dirty="0"/>
              <a:t>Sustainable: </a:t>
            </a:r>
            <a:r>
              <a:rPr lang="en-US" sz="4400" dirty="0"/>
              <a:t>Reasonably predictable and bondable and generates significant funding for most jurisdictions.</a:t>
            </a:r>
          </a:p>
          <a:p>
            <a:pPr marL="0" indent="0">
              <a:buNone/>
            </a:pPr>
            <a:r>
              <a:rPr lang="en-US" sz="4400" dirty="0"/>
              <a:t>Cons:</a:t>
            </a:r>
          </a:p>
          <a:p>
            <a:r>
              <a:rPr lang="en-US" sz="4400" b="1" dirty="0"/>
              <a:t>Fungible (basin-wide): </a:t>
            </a:r>
            <a:r>
              <a:rPr lang="en-US" sz="4400" dirty="0"/>
              <a:t>Limited to jurisdiction-related projects/services.</a:t>
            </a:r>
          </a:p>
          <a:p>
            <a:r>
              <a:rPr lang="en-US" sz="4400" b="1" dirty="0"/>
              <a:t>Equity (visitors/residents): </a:t>
            </a:r>
            <a:r>
              <a:rPr lang="en-US" sz="4400" dirty="0"/>
              <a:t>Captures limited funding from day visitors relative to impact.</a:t>
            </a:r>
          </a:p>
          <a:p>
            <a:r>
              <a:rPr lang="en-US" sz="4400" b="1" dirty="0"/>
              <a:t>Transparent: </a:t>
            </a:r>
            <a:r>
              <a:rPr lang="en-US" sz="4400" dirty="0"/>
              <a:t>Not transparent as a transportation funding source to those paying.</a:t>
            </a:r>
          </a:p>
          <a:p>
            <a:pPr marL="0" indent="0">
              <a:buNone/>
            </a:pPr>
            <a:r>
              <a:rPr lang="en-US" sz="4400" dirty="0"/>
              <a:t>Other:</a:t>
            </a:r>
          </a:p>
          <a:p>
            <a:r>
              <a:rPr lang="en-US" sz="4400" b="1" dirty="0"/>
              <a:t>Equity (by income): </a:t>
            </a:r>
            <a:r>
              <a:rPr lang="en-US" sz="4400" dirty="0"/>
              <a:t>No data available.</a:t>
            </a:r>
          </a:p>
          <a:p>
            <a:r>
              <a:rPr lang="en-US" sz="4400" dirty="0"/>
              <a:t>Using North Tahoe TBID approach basin-wide (assessing taxable and non-taxable sales) would increase revenue by 65% or more above the estimates in this table.</a:t>
            </a:r>
          </a:p>
          <a:p>
            <a:r>
              <a:rPr lang="en-US" sz="4400" b="1" dirty="0"/>
              <a:t>Implementation: </a:t>
            </a:r>
            <a:r>
              <a:rPr lang="en-US" sz="4400" dirty="0"/>
              <a:t>Consider including Resort Triangle area in Placer County tax area and funding agreements with the Town of Truckee.</a:t>
            </a:r>
          </a:p>
          <a:p>
            <a:pPr marL="0" indent="0">
              <a:buNone/>
            </a:pPr>
            <a:endParaRPr lang="en-US" dirty="0"/>
          </a:p>
        </p:txBody>
      </p:sp>
    </p:spTree>
    <p:extLst>
      <p:ext uri="{BB962C8B-B14F-4D97-AF65-F5344CB8AC3E}">
        <p14:creationId xmlns:p14="http://schemas.microsoft.com/office/powerpoint/2010/main" val="1668770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REGIONAL: Sales Tax</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Additional sales tax increment within the Basin – basin-wide </a:t>
            </a:r>
          </a:p>
          <a:p>
            <a:pPr marL="0" indent="0">
              <a:buNone/>
            </a:pPr>
            <a:endParaRPr lang="en-US" sz="1400" dirty="0"/>
          </a:p>
          <a:p>
            <a:pPr marL="0" indent="0">
              <a:buNone/>
            </a:pPr>
            <a:r>
              <a:rPr lang="en-US" sz="1400" dirty="0"/>
              <a:t>TTD adopts additional sales tax increment within the Basin.</a:t>
            </a:r>
          </a:p>
          <a:p>
            <a:pPr marL="0" indent="0">
              <a:buNone/>
            </a:pPr>
            <a:endParaRPr lang="en-US" sz="1400" dirty="0"/>
          </a:p>
          <a:p>
            <a:pPr marL="0" indent="0">
              <a:buNone/>
            </a:pPr>
            <a:r>
              <a:rPr lang="en-US" sz="1400" dirty="0"/>
              <a:t>Requires 2/3 voter approval per Bistate Compact, Article IX.</a:t>
            </a:r>
          </a:p>
          <a:p>
            <a:pPr marL="0" indent="0">
              <a:buNone/>
            </a:pPr>
            <a:endParaRPr lang="en-US" sz="1400" dirty="0"/>
          </a:p>
        </p:txBody>
      </p:sp>
      <p:graphicFrame>
        <p:nvGraphicFramePr>
          <p:cNvPr id="8" name="Table 3">
            <a:extLst>
              <a:ext uri="{FF2B5EF4-FFF2-40B4-BE49-F238E27FC236}">
                <a16:creationId xmlns:a16="http://schemas.microsoft.com/office/drawing/2014/main" id="{21AE1562-1B62-C4CD-8DC1-1CB0724340F1}"/>
              </a:ext>
            </a:extLst>
          </p:cNvPr>
          <p:cNvGraphicFramePr>
            <a:graphicFrameLocks noGrp="1"/>
          </p:cNvGraphicFramePr>
          <p:nvPr>
            <p:extLst>
              <p:ext uri="{D42A27DB-BD31-4B8C-83A1-F6EECF244321}">
                <p14:modId xmlns:p14="http://schemas.microsoft.com/office/powerpoint/2010/main" val="1980026144"/>
              </p:ext>
            </p:extLst>
          </p:nvPr>
        </p:nvGraphicFramePr>
        <p:xfrm>
          <a:off x="6711976" y="1391645"/>
          <a:ext cx="3843537" cy="1036320"/>
        </p:xfrm>
        <a:graphic>
          <a:graphicData uri="http://schemas.openxmlformats.org/drawingml/2006/table">
            <a:tbl>
              <a:tblPr firstRow="1" bandRow="1">
                <a:tableStyleId>{5C22544A-7EE6-4342-B048-85BDC9FD1C3A}</a:tableStyleId>
              </a:tblPr>
              <a:tblGrid>
                <a:gridCol w="1281179">
                  <a:extLst>
                    <a:ext uri="{9D8B030D-6E8A-4147-A177-3AD203B41FA5}">
                      <a16:colId xmlns:a16="http://schemas.microsoft.com/office/drawing/2014/main" val="2448409302"/>
                    </a:ext>
                  </a:extLst>
                </a:gridCol>
                <a:gridCol w="1281179">
                  <a:extLst>
                    <a:ext uri="{9D8B030D-6E8A-4147-A177-3AD203B41FA5}">
                      <a16:colId xmlns:a16="http://schemas.microsoft.com/office/drawing/2014/main" val="620592273"/>
                    </a:ext>
                  </a:extLst>
                </a:gridCol>
                <a:gridCol w="1281179">
                  <a:extLst>
                    <a:ext uri="{9D8B030D-6E8A-4147-A177-3AD203B41FA5}">
                      <a16:colId xmlns:a16="http://schemas.microsoft.com/office/drawing/2014/main" val="2388349281"/>
                    </a:ext>
                  </a:extLst>
                </a:gridCol>
              </a:tblGrid>
              <a:tr h="246192">
                <a:tc>
                  <a:txBody>
                    <a:bodyPr/>
                    <a:lstStyle/>
                    <a:p>
                      <a:pPr algn="ctr"/>
                      <a:r>
                        <a:rPr lang="en-US" sz="1200" dirty="0">
                          <a:latin typeface="Century Gothic" panose="020B0502020202020204" pitchFamily="34" charset="0"/>
                        </a:rPr>
                        <a:t>Tax Rate</a:t>
                      </a:r>
                    </a:p>
                  </a:txBody>
                  <a:tcPr anchor="b">
                    <a:solidFill>
                      <a:srgbClr val="9966FF">
                        <a:alpha val="60000"/>
                      </a:srgbClr>
                    </a:solidFill>
                  </a:tcPr>
                </a:tc>
                <a:tc>
                  <a:txBody>
                    <a:bodyPr/>
                    <a:lstStyle/>
                    <a:p>
                      <a:pPr algn="ctr"/>
                      <a:r>
                        <a:rPr lang="en-US" sz="1200" dirty="0">
                          <a:latin typeface="Century Gothic" panose="020B0502020202020204" pitchFamily="34" charset="0"/>
                        </a:rPr>
                        <a:t>Avg Annual Amount</a:t>
                      </a:r>
                    </a:p>
                  </a:txBody>
                  <a:tcPr anchor="b">
                    <a:solidFill>
                      <a:srgbClr val="9966FF">
                        <a:alpha val="60000"/>
                      </a:srgbClr>
                    </a:solidFill>
                  </a:tcPr>
                </a:tc>
                <a:tc>
                  <a:txBody>
                    <a:bodyPr/>
                    <a:lstStyle/>
                    <a:p>
                      <a:pPr algn="ctr"/>
                      <a:r>
                        <a:rPr lang="en-US" sz="1200" dirty="0">
                          <a:latin typeface="Century Gothic" panose="020B0502020202020204" pitchFamily="34" charset="0"/>
                        </a:rPr>
                        <a:t>%RTP Funding Gap</a:t>
                      </a:r>
                    </a:p>
                  </a:txBody>
                  <a:tcPr anchor="b">
                    <a:solidFill>
                      <a:srgbClr val="9966FF">
                        <a:alpha val="60000"/>
                      </a:srgbClr>
                    </a:solidFill>
                  </a:tcPr>
                </a:tc>
                <a:extLst>
                  <a:ext uri="{0D108BD9-81ED-4DB2-BD59-A6C34878D82A}">
                    <a16:rowId xmlns:a16="http://schemas.microsoft.com/office/drawing/2014/main" val="1005104120"/>
                  </a:ext>
                </a:extLst>
              </a:tr>
              <a:tr h="266317">
                <a:tc>
                  <a:txBody>
                    <a:bodyPr/>
                    <a:lstStyle/>
                    <a:p>
                      <a:pPr algn="ctr"/>
                      <a:r>
                        <a:rPr lang="en-US" sz="3200" dirty="0">
                          <a:solidFill>
                            <a:schemeClr val="bg2">
                              <a:lumMod val="25000"/>
                            </a:schemeClr>
                          </a:solidFill>
                          <a:latin typeface="+mn-lt"/>
                        </a:rPr>
                        <a:t>0.5%</a:t>
                      </a:r>
                    </a:p>
                  </a:txBody>
                  <a:tcPr anchor="ctr">
                    <a:solidFill>
                      <a:srgbClr val="EEDDFF"/>
                    </a:solidFill>
                  </a:tcPr>
                </a:tc>
                <a:tc>
                  <a:txBody>
                    <a:bodyPr/>
                    <a:lstStyle/>
                    <a:p>
                      <a:pPr algn="ctr"/>
                      <a:r>
                        <a:rPr lang="en-US" sz="3200" b="1" dirty="0">
                          <a:solidFill>
                            <a:schemeClr val="bg2">
                              <a:lumMod val="25000"/>
                            </a:schemeClr>
                          </a:solidFill>
                          <a:latin typeface="+mn-lt"/>
                        </a:rPr>
                        <a:t>$4.7M</a:t>
                      </a:r>
                    </a:p>
                  </a:txBody>
                  <a:tcPr anchor="ctr">
                    <a:solidFill>
                      <a:srgbClr val="EEDDFF"/>
                    </a:solidFill>
                  </a:tcPr>
                </a:tc>
                <a:tc>
                  <a:txBody>
                    <a:bodyPr/>
                    <a:lstStyle/>
                    <a:p>
                      <a:pPr algn="ctr"/>
                      <a:r>
                        <a:rPr lang="en-US" sz="3200" dirty="0">
                          <a:solidFill>
                            <a:schemeClr val="bg2">
                              <a:lumMod val="25000"/>
                            </a:schemeClr>
                          </a:solidFill>
                          <a:latin typeface="+mn-lt"/>
                        </a:rPr>
                        <a:t>24%</a:t>
                      </a:r>
                    </a:p>
                  </a:txBody>
                  <a:tcPr anchor="ctr">
                    <a:solidFill>
                      <a:srgbClr val="EEDDFF"/>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559022"/>
            <a:ext cx="9920955" cy="32283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(by use): </a:t>
            </a:r>
            <a:r>
              <a:rPr lang="en-US" sz="4400" dirty="0"/>
              <a:t>May be used for any transportation purpose.</a:t>
            </a:r>
          </a:p>
          <a:p>
            <a:r>
              <a:rPr lang="en-US" sz="4400" b="1" dirty="0"/>
              <a:t>Fungible (basin-wide): </a:t>
            </a:r>
            <a:r>
              <a:rPr lang="en-US" sz="4400" dirty="0"/>
              <a:t>May be used throughout the Basin.</a:t>
            </a:r>
          </a:p>
          <a:p>
            <a:r>
              <a:rPr lang="en-US" sz="4400" b="1" dirty="0"/>
              <a:t>Sustainable: </a:t>
            </a:r>
            <a:r>
              <a:rPr lang="en-US" sz="4400" dirty="0"/>
              <a:t>Reasonably predictable and bondable and generates significant revenue.</a:t>
            </a:r>
          </a:p>
          <a:p>
            <a:pPr marL="0" indent="0">
              <a:buNone/>
            </a:pPr>
            <a:r>
              <a:rPr lang="en-US" sz="4400" dirty="0"/>
              <a:t>Cons:</a:t>
            </a:r>
          </a:p>
          <a:p>
            <a:r>
              <a:rPr lang="en-US" sz="4400" b="1" dirty="0"/>
              <a:t>Equity (by income): </a:t>
            </a:r>
            <a:r>
              <a:rPr lang="en-US" sz="4400" dirty="0"/>
              <a:t>Lower income households pay more as percent of income.</a:t>
            </a:r>
          </a:p>
          <a:p>
            <a:r>
              <a:rPr lang="en-US" sz="4400" b="1" dirty="0"/>
              <a:t>Equity (visitors/residents): </a:t>
            </a:r>
            <a:r>
              <a:rPr lang="en-US" sz="4400" dirty="0"/>
              <a:t>Captures limited funding from day visitors relative to impact.</a:t>
            </a:r>
          </a:p>
          <a:p>
            <a:r>
              <a:rPr lang="en-US" sz="4400" b="1" dirty="0"/>
              <a:t>Transparent: </a:t>
            </a:r>
            <a:r>
              <a:rPr lang="en-US" sz="4400" dirty="0"/>
              <a:t>Not transparent as a transportation funding source to those paying.</a:t>
            </a:r>
          </a:p>
          <a:p>
            <a:pPr marL="0" indent="0">
              <a:buNone/>
            </a:pPr>
            <a:r>
              <a:rPr lang="en-US" sz="4400" dirty="0"/>
              <a:t>Other:</a:t>
            </a:r>
          </a:p>
          <a:p>
            <a:r>
              <a:rPr lang="en-US" sz="4400" b="1" dirty="0"/>
              <a:t>Implementation: </a:t>
            </a:r>
            <a:r>
              <a:rPr lang="en-US" sz="4400" dirty="0"/>
              <a:t>Consider using existing dormant Placer County special tax district and integrating Resort Triangle and Town of Truckee into funding and project programming.</a:t>
            </a:r>
          </a:p>
          <a:p>
            <a:pPr marL="0" indent="0">
              <a:buNone/>
            </a:pPr>
            <a:endParaRPr lang="en-US" dirty="0"/>
          </a:p>
        </p:txBody>
      </p:sp>
    </p:spTree>
    <p:extLst>
      <p:ext uri="{BB962C8B-B14F-4D97-AF65-F5344CB8AC3E}">
        <p14:creationId xmlns:p14="http://schemas.microsoft.com/office/powerpoint/2010/main" val="1029556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REGIONAL: Transient Occupancy Tax</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Additional TOT increment within the Basin – basin-wide.</a:t>
            </a:r>
          </a:p>
          <a:p>
            <a:pPr marL="0" indent="0">
              <a:buNone/>
            </a:pPr>
            <a:endParaRPr lang="en-US" sz="1400" dirty="0"/>
          </a:p>
          <a:p>
            <a:pPr marL="0" indent="0">
              <a:buNone/>
            </a:pPr>
            <a:r>
              <a:rPr lang="en-US" sz="1400" dirty="0"/>
              <a:t>Requires 2/3 voter approval per Bistate Compact, Article IX.</a:t>
            </a:r>
          </a:p>
          <a:p>
            <a:pPr marL="0" indent="0">
              <a:buNone/>
            </a:pPr>
            <a:endParaRPr lang="en-US" sz="1400" dirty="0"/>
          </a:p>
        </p:txBody>
      </p:sp>
      <p:graphicFrame>
        <p:nvGraphicFramePr>
          <p:cNvPr id="6" name="Table 3">
            <a:extLst>
              <a:ext uri="{FF2B5EF4-FFF2-40B4-BE49-F238E27FC236}">
                <a16:creationId xmlns:a16="http://schemas.microsoft.com/office/drawing/2014/main" id="{958710C8-DC25-94AB-D2C0-4884CEE6AD91}"/>
              </a:ext>
            </a:extLst>
          </p:cNvPr>
          <p:cNvGraphicFramePr>
            <a:graphicFrameLocks noGrp="1"/>
          </p:cNvGraphicFramePr>
          <p:nvPr>
            <p:extLst>
              <p:ext uri="{D42A27DB-BD31-4B8C-83A1-F6EECF244321}">
                <p14:modId xmlns:p14="http://schemas.microsoft.com/office/powerpoint/2010/main" val="3115125016"/>
              </p:ext>
            </p:extLst>
          </p:nvPr>
        </p:nvGraphicFramePr>
        <p:xfrm>
          <a:off x="6711976" y="1588535"/>
          <a:ext cx="3843537" cy="1036320"/>
        </p:xfrm>
        <a:graphic>
          <a:graphicData uri="http://schemas.openxmlformats.org/drawingml/2006/table">
            <a:tbl>
              <a:tblPr firstRow="1" bandRow="1">
                <a:tableStyleId>{5C22544A-7EE6-4342-B048-85BDC9FD1C3A}</a:tableStyleId>
              </a:tblPr>
              <a:tblGrid>
                <a:gridCol w="1281179">
                  <a:extLst>
                    <a:ext uri="{9D8B030D-6E8A-4147-A177-3AD203B41FA5}">
                      <a16:colId xmlns:a16="http://schemas.microsoft.com/office/drawing/2014/main" val="2448409302"/>
                    </a:ext>
                  </a:extLst>
                </a:gridCol>
                <a:gridCol w="1281179">
                  <a:extLst>
                    <a:ext uri="{9D8B030D-6E8A-4147-A177-3AD203B41FA5}">
                      <a16:colId xmlns:a16="http://schemas.microsoft.com/office/drawing/2014/main" val="620592273"/>
                    </a:ext>
                  </a:extLst>
                </a:gridCol>
                <a:gridCol w="1281179">
                  <a:extLst>
                    <a:ext uri="{9D8B030D-6E8A-4147-A177-3AD203B41FA5}">
                      <a16:colId xmlns:a16="http://schemas.microsoft.com/office/drawing/2014/main" val="2388349281"/>
                    </a:ext>
                  </a:extLst>
                </a:gridCol>
              </a:tblGrid>
              <a:tr h="246192">
                <a:tc>
                  <a:txBody>
                    <a:bodyPr/>
                    <a:lstStyle/>
                    <a:p>
                      <a:pPr algn="ctr"/>
                      <a:r>
                        <a:rPr lang="en-US" sz="1200" dirty="0">
                          <a:latin typeface="Century Gothic" panose="020B0502020202020204" pitchFamily="34" charset="0"/>
                        </a:rPr>
                        <a:t>Tax Rate</a:t>
                      </a:r>
                    </a:p>
                  </a:txBody>
                  <a:tcPr anchor="b">
                    <a:solidFill>
                      <a:srgbClr val="9966FF">
                        <a:alpha val="60000"/>
                      </a:srgbClr>
                    </a:solidFill>
                  </a:tcPr>
                </a:tc>
                <a:tc>
                  <a:txBody>
                    <a:bodyPr/>
                    <a:lstStyle/>
                    <a:p>
                      <a:pPr algn="ctr"/>
                      <a:r>
                        <a:rPr lang="en-US" sz="1200" dirty="0">
                          <a:latin typeface="Century Gothic" panose="020B0502020202020204" pitchFamily="34" charset="0"/>
                        </a:rPr>
                        <a:t>Avg Annual Amount</a:t>
                      </a:r>
                    </a:p>
                  </a:txBody>
                  <a:tcPr anchor="b">
                    <a:solidFill>
                      <a:srgbClr val="9966FF">
                        <a:alpha val="60000"/>
                      </a:srgbClr>
                    </a:solidFill>
                  </a:tcPr>
                </a:tc>
                <a:tc>
                  <a:txBody>
                    <a:bodyPr/>
                    <a:lstStyle/>
                    <a:p>
                      <a:pPr algn="ctr"/>
                      <a:r>
                        <a:rPr lang="en-US" sz="1200" dirty="0">
                          <a:latin typeface="Century Gothic" panose="020B0502020202020204" pitchFamily="34" charset="0"/>
                        </a:rPr>
                        <a:t>%RTP Funding Gap</a:t>
                      </a:r>
                    </a:p>
                  </a:txBody>
                  <a:tcPr anchor="b">
                    <a:solidFill>
                      <a:srgbClr val="9966FF">
                        <a:alpha val="60000"/>
                      </a:srgbClr>
                    </a:solidFill>
                  </a:tcPr>
                </a:tc>
                <a:extLst>
                  <a:ext uri="{0D108BD9-81ED-4DB2-BD59-A6C34878D82A}">
                    <a16:rowId xmlns:a16="http://schemas.microsoft.com/office/drawing/2014/main" val="1005104120"/>
                  </a:ext>
                </a:extLst>
              </a:tr>
              <a:tr h="266317">
                <a:tc>
                  <a:txBody>
                    <a:bodyPr/>
                    <a:lstStyle/>
                    <a:p>
                      <a:pPr algn="ctr"/>
                      <a:r>
                        <a:rPr lang="en-US" sz="3200" dirty="0">
                          <a:solidFill>
                            <a:schemeClr val="bg2">
                              <a:lumMod val="25000"/>
                            </a:schemeClr>
                          </a:solidFill>
                          <a:latin typeface="+mn-lt"/>
                        </a:rPr>
                        <a:t>1.0%</a:t>
                      </a:r>
                    </a:p>
                  </a:txBody>
                  <a:tcPr anchor="ctr">
                    <a:solidFill>
                      <a:srgbClr val="EEDDFF"/>
                    </a:solidFill>
                  </a:tcPr>
                </a:tc>
                <a:tc>
                  <a:txBody>
                    <a:bodyPr/>
                    <a:lstStyle/>
                    <a:p>
                      <a:pPr algn="ctr"/>
                      <a:r>
                        <a:rPr lang="en-US" sz="3200" b="1" dirty="0">
                          <a:solidFill>
                            <a:schemeClr val="bg2">
                              <a:lumMod val="25000"/>
                            </a:schemeClr>
                          </a:solidFill>
                          <a:latin typeface="+mn-lt"/>
                        </a:rPr>
                        <a:t>$4.7M</a:t>
                      </a:r>
                    </a:p>
                  </a:txBody>
                  <a:tcPr anchor="ctr">
                    <a:solidFill>
                      <a:srgbClr val="EEDDFF"/>
                    </a:solidFill>
                  </a:tcPr>
                </a:tc>
                <a:tc>
                  <a:txBody>
                    <a:bodyPr/>
                    <a:lstStyle/>
                    <a:p>
                      <a:pPr algn="ctr"/>
                      <a:r>
                        <a:rPr lang="en-US" sz="3200" dirty="0">
                          <a:solidFill>
                            <a:schemeClr val="bg2">
                              <a:lumMod val="25000"/>
                            </a:schemeClr>
                          </a:solidFill>
                          <a:latin typeface="+mn-lt"/>
                        </a:rPr>
                        <a:t>24%</a:t>
                      </a:r>
                    </a:p>
                  </a:txBody>
                  <a:tcPr anchor="ctr">
                    <a:solidFill>
                      <a:srgbClr val="EEDDFF"/>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559022"/>
            <a:ext cx="9920955" cy="32283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(by use): </a:t>
            </a:r>
            <a:r>
              <a:rPr lang="en-US" sz="4400" dirty="0"/>
              <a:t>May be used for any transportation purpose.</a:t>
            </a:r>
          </a:p>
          <a:p>
            <a:r>
              <a:rPr lang="en-US" sz="4400" b="1" dirty="0"/>
              <a:t>Fungible (basin-wide): </a:t>
            </a:r>
            <a:r>
              <a:rPr lang="en-US" sz="4400" dirty="0"/>
              <a:t>May be used throughout the Basin.</a:t>
            </a:r>
          </a:p>
          <a:p>
            <a:r>
              <a:rPr lang="en-US" sz="4400" b="1" dirty="0"/>
              <a:t>Equity (by income): </a:t>
            </a:r>
            <a:r>
              <a:rPr lang="en-US" sz="4400" dirty="0"/>
              <a:t>Households spend similar percent of income on lodging.</a:t>
            </a:r>
          </a:p>
          <a:p>
            <a:r>
              <a:rPr lang="en-US" sz="4400" b="1" dirty="0"/>
              <a:t>Sustainable: </a:t>
            </a:r>
            <a:r>
              <a:rPr lang="en-US" sz="4400" dirty="0"/>
              <a:t>Reasonably predictable and bondable and generates significant revenue.</a:t>
            </a:r>
          </a:p>
          <a:p>
            <a:pPr marL="0" indent="0">
              <a:buNone/>
            </a:pPr>
            <a:r>
              <a:rPr lang="en-US" sz="4400" dirty="0"/>
              <a:t>Cons:</a:t>
            </a:r>
          </a:p>
          <a:p>
            <a:r>
              <a:rPr lang="en-US" sz="4400" b="1" dirty="0"/>
              <a:t>Equity (visitors/residents): </a:t>
            </a:r>
            <a:r>
              <a:rPr lang="en-US" sz="4400" dirty="0"/>
              <a:t>Captures funding from overnight visitors but not from day visitors relative to impact.</a:t>
            </a:r>
          </a:p>
          <a:p>
            <a:r>
              <a:rPr lang="en-US" sz="4400" b="1" dirty="0"/>
              <a:t>Transparent: </a:t>
            </a:r>
            <a:r>
              <a:rPr lang="en-US" sz="4400" dirty="0"/>
              <a:t>Not transparent as a transportation funding source to those paying.</a:t>
            </a:r>
          </a:p>
          <a:p>
            <a:pPr marL="0" indent="0">
              <a:buNone/>
            </a:pPr>
            <a:r>
              <a:rPr lang="en-US" sz="4400" dirty="0"/>
              <a:t>Other:</a:t>
            </a:r>
          </a:p>
          <a:p>
            <a:r>
              <a:rPr lang="en-US" sz="4400" b="1" dirty="0"/>
              <a:t>Implementation: </a:t>
            </a:r>
            <a:r>
              <a:rPr lang="en-US" sz="4400" dirty="0"/>
              <a:t>Consider integrating Resort Triangle area and Town of Truckee into funding and project programming.</a:t>
            </a:r>
          </a:p>
          <a:p>
            <a:pPr marL="0" indent="0">
              <a:buNone/>
            </a:pPr>
            <a:endParaRPr lang="en-US" dirty="0"/>
          </a:p>
        </p:txBody>
      </p:sp>
    </p:spTree>
    <p:extLst>
      <p:ext uri="{BB962C8B-B14F-4D97-AF65-F5344CB8AC3E}">
        <p14:creationId xmlns:p14="http://schemas.microsoft.com/office/powerpoint/2010/main" val="2228778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REGIONAL: Real Property Transfer Tax</a:t>
            </a:r>
            <a:br>
              <a:rPr lang="en-US" dirty="0"/>
            </a:br>
            <a:endParaRPr lang="en-US" dirty="0"/>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Additional tax on real property sales within the Nevada portion of the Basin.</a:t>
            </a:r>
          </a:p>
          <a:p>
            <a:pPr marL="0" indent="0">
              <a:buNone/>
            </a:pPr>
            <a:r>
              <a:rPr lang="en-US" sz="1400" dirty="0"/>
              <a:t>CA: Prohibited by Proposition 13 in California (only charter cities can increase RPTT).</a:t>
            </a:r>
          </a:p>
          <a:p>
            <a:pPr marL="0" indent="0">
              <a:buNone/>
            </a:pPr>
            <a:r>
              <a:rPr lang="en-US" sz="1400" dirty="0"/>
              <a:t>NV: Legislature directly authorizes tax with 2/3 legislature approval for each jurisdiction.</a:t>
            </a:r>
          </a:p>
        </p:txBody>
      </p:sp>
      <p:graphicFrame>
        <p:nvGraphicFramePr>
          <p:cNvPr id="6" name="Table 3">
            <a:extLst>
              <a:ext uri="{FF2B5EF4-FFF2-40B4-BE49-F238E27FC236}">
                <a16:creationId xmlns:a16="http://schemas.microsoft.com/office/drawing/2014/main" id="{820083C7-59FF-2B4E-3B79-54D870D63D64}"/>
              </a:ext>
            </a:extLst>
          </p:cNvPr>
          <p:cNvGraphicFramePr>
            <a:graphicFrameLocks noGrp="1"/>
          </p:cNvGraphicFramePr>
          <p:nvPr/>
        </p:nvGraphicFramePr>
        <p:xfrm>
          <a:off x="5999148" y="1476854"/>
          <a:ext cx="5844364" cy="1965960"/>
        </p:xfrm>
        <a:graphic>
          <a:graphicData uri="http://schemas.openxmlformats.org/drawingml/2006/table">
            <a:tbl>
              <a:tblPr firstRow="1" bandRow="1">
                <a:tableStyleId>{5C22544A-7EE6-4342-B048-85BDC9FD1C3A}</a:tableStyleId>
              </a:tblPr>
              <a:tblGrid>
                <a:gridCol w="1017181">
                  <a:extLst>
                    <a:ext uri="{9D8B030D-6E8A-4147-A177-3AD203B41FA5}">
                      <a16:colId xmlns:a16="http://schemas.microsoft.com/office/drawing/2014/main" val="2448409302"/>
                    </a:ext>
                  </a:extLst>
                </a:gridCol>
                <a:gridCol w="999461">
                  <a:extLst>
                    <a:ext uri="{9D8B030D-6E8A-4147-A177-3AD203B41FA5}">
                      <a16:colId xmlns:a16="http://schemas.microsoft.com/office/drawing/2014/main" val="620592273"/>
                    </a:ext>
                  </a:extLst>
                </a:gridCol>
                <a:gridCol w="2828260">
                  <a:extLst>
                    <a:ext uri="{9D8B030D-6E8A-4147-A177-3AD203B41FA5}">
                      <a16:colId xmlns:a16="http://schemas.microsoft.com/office/drawing/2014/main" val="1689683170"/>
                    </a:ext>
                  </a:extLst>
                </a:gridCol>
                <a:gridCol w="999462">
                  <a:extLst>
                    <a:ext uri="{9D8B030D-6E8A-4147-A177-3AD203B41FA5}">
                      <a16:colId xmlns:a16="http://schemas.microsoft.com/office/drawing/2014/main" val="2388349281"/>
                    </a:ext>
                  </a:extLst>
                </a:gridCol>
              </a:tblGrid>
              <a:tr h="589501">
                <a:tc>
                  <a:txBody>
                    <a:bodyPr/>
                    <a:lstStyle/>
                    <a:p>
                      <a:pPr algn="l"/>
                      <a:r>
                        <a:rPr lang="en-US" sz="1100" dirty="0">
                          <a:latin typeface="Century Gothic" panose="020B0502020202020204" pitchFamily="34" charset="0"/>
                        </a:rPr>
                        <a:t>Jurisdiction</a:t>
                      </a:r>
                    </a:p>
                  </a:txBody>
                  <a:tcPr anchor="b">
                    <a:solidFill>
                      <a:schemeClr val="accent1">
                        <a:alpha val="50000"/>
                      </a:schemeClr>
                    </a:solidFill>
                  </a:tcPr>
                </a:tc>
                <a:tc>
                  <a:txBody>
                    <a:bodyPr/>
                    <a:lstStyle/>
                    <a:p>
                      <a:pPr algn="ctr"/>
                      <a:r>
                        <a:rPr lang="en-US" sz="1100" dirty="0">
                          <a:latin typeface="Century Gothic" panose="020B0502020202020204" pitchFamily="34" charset="0"/>
                        </a:rPr>
                        <a:t>Avg Annual Amount</a:t>
                      </a:r>
                    </a:p>
                  </a:txBody>
                  <a:tcPr anchor="b">
                    <a:solidFill>
                      <a:schemeClr val="accent1">
                        <a:alpha val="5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100" dirty="0">
                          <a:latin typeface="Century Gothic" panose="020B0502020202020204" pitchFamily="34" charset="0"/>
                          <a:cs typeface="Calibri" panose="020F0502020204030204" pitchFamily="34" charset="0"/>
                        </a:rPr>
                        <a:t>Tax/Fee Rate</a:t>
                      </a:r>
                    </a:p>
                  </a:txBody>
                  <a:tcPr anchor="b">
                    <a:solidFill>
                      <a:schemeClr val="accent1">
                        <a:alpha val="50000"/>
                      </a:schemeClr>
                    </a:solidFill>
                  </a:tcPr>
                </a:tc>
                <a:tc>
                  <a:txBody>
                    <a:bodyPr/>
                    <a:lstStyle/>
                    <a:p>
                      <a:pPr algn="ctr"/>
                      <a:r>
                        <a:rPr lang="en-US" sz="1100" dirty="0">
                          <a:latin typeface="Century Gothic" panose="020B0502020202020204" pitchFamily="34" charset="0"/>
                        </a:rPr>
                        <a:t>%RTP Funding Gap</a:t>
                      </a:r>
                    </a:p>
                  </a:txBody>
                  <a:tcPr anchor="b">
                    <a:solidFill>
                      <a:schemeClr val="accent1">
                        <a:alpha val="50000"/>
                      </a:schemeClr>
                    </a:solidFill>
                  </a:tcPr>
                </a:tc>
                <a:extLst>
                  <a:ext uri="{0D108BD9-81ED-4DB2-BD59-A6C34878D82A}">
                    <a16:rowId xmlns:a16="http://schemas.microsoft.com/office/drawing/2014/main" val="1005104120"/>
                  </a:ext>
                </a:extLst>
              </a:tr>
              <a:tr h="262398">
                <a:tc>
                  <a:txBody>
                    <a:bodyPr/>
                    <a:lstStyle/>
                    <a:p>
                      <a:pPr algn="l"/>
                      <a:r>
                        <a:rPr lang="en-US" sz="1200" dirty="0">
                          <a:solidFill>
                            <a:schemeClr val="bg2">
                              <a:lumMod val="25000"/>
                            </a:schemeClr>
                          </a:solidFill>
                          <a:latin typeface="+mn-lt"/>
                        </a:rPr>
                        <a:t>Placer</a:t>
                      </a:r>
                    </a:p>
                  </a:txBody>
                  <a:tcPr anchor="ctr"/>
                </a:tc>
                <a:tc>
                  <a:txBody>
                    <a:bodyPr/>
                    <a:lstStyle/>
                    <a:p>
                      <a:pPr algn="ctr"/>
                      <a:r>
                        <a:rPr lang="en-US" sz="1200" b="1" dirty="0">
                          <a:solidFill>
                            <a:schemeClr val="bg2">
                              <a:lumMod val="25000"/>
                            </a:schemeClr>
                          </a:solidFill>
                          <a:latin typeface="+mn-lt"/>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NA</a:t>
                      </a:r>
                    </a:p>
                  </a:txBody>
                  <a:tcPr anchor="ctr"/>
                </a:tc>
                <a:extLst>
                  <a:ext uri="{0D108BD9-81ED-4DB2-BD59-A6C34878D82A}">
                    <a16:rowId xmlns:a16="http://schemas.microsoft.com/office/drawing/2014/main" val="3547855154"/>
                  </a:ext>
                </a:extLst>
              </a:tr>
              <a:tr h="262398">
                <a:tc>
                  <a:txBody>
                    <a:bodyPr/>
                    <a:lstStyle/>
                    <a:p>
                      <a:pPr algn="l"/>
                      <a:r>
                        <a:rPr lang="en-US" sz="1200" dirty="0">
                          <a:solidFill>
                            <a:schemeClr val="bg2">
                              <a:lumMod val="25000"/>
                            </a:schemeClr>
                          </a:solidFill>
                          <a:latin typeface="+mn-lt"/>
                        </a:rPr>
                        <a:t>El Dorado</a:t>
                      </a:r>
                    </a:p>
                  </a:txBody>
                  <a:tcPr anchor="ctr"/>
                </a:tc>
                <a:tc>
                  <a:txBody>
                    <a:bodyPr/>
                    <a:lstStyle/>
                    <a:p>
                      <a:pPr algn="ctr"/>
                      <a:r>
                        <a:rPr lang="en-US" sz="1200" b="1" dirty="0">
                          <a:solidFill>
                            <a:schemeClr val="bg2">
                              <a:lumMod val="25000"/>
                            </a:schemeClr>
                          </a:solidFill>
                          <a:latin typeface="+mn-lt"/>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NA</a:t>
                      </a:r>
                    </a:p>
                  </a:txBody>
                  <a:tcPr anchor="ctr"/>
                </a:tc>
                <a:extLst>
                  <a:ext uri="{0D108BD9-81ED-4DB2-BD59-A6C34878D82A}">
                    <a16:rowId xmlns:a16="http://schemas.microsoft.com/office/drawing/2014/main" val="3788586738"/>
                  </a:ext>
                </a:extLst>
              </a:tr>
              <a:tr h="262398">
                <a:tc>
                  <a:txBody>
                    <a:bodyPr/>
                    <a:lstStyle/>
                    <a:p>
                      <a:pPr algn="l"/>
                      <a:r>
                        <a:rPr lang="en-US" sz="1200" dirty="0">
                          <a:solidFill>
                            <a:schemeClr val="bg2">
                              <a:lumMod val="25000"/>
                            </a:schemeClr>
                          </a:solidFill>
                          <a:latin typeface="+mn-lt"/>
                        </a:rPr>
                        <a:t>City of SLT</a:t>
                      </a:r>
                    </a:p>
                  </a:txBody>
                  <a:tcPr anchor="ctr"/>
                </a:tc>
                <a:tc>
                  <a:txBody>
                    <a:bodyPr/>
                    <a:lstStyle/>
                    <a:p>
                      <a:pPr algn="ctr"/>
                      <a:r>
                        <a:rPr lang="en-US" sz="1200" b="1" dirty="0">
                          <a:solidFill>
                            <a:schemeClr val="bg2">
                              <a:lumMod val="25000"/>
                            </a:schemeClr>
                          </a:solidFill>
                          <a:latin typeface="+mn-lt"/>
                        </a:rPr>
                        <a:t>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NA</a:t>
                      </a:r>
                    </a:p>
                  </a:txBody>
                  <a:tcPr anchor="ctr"/>
                </a:tc>
                <a:extLst>
                  <a:ext uri="{0D108BD9-81ED-4DB2-BD59-A6C34878D82A}">
                    <a16:rowId xmlns:a16="http://schemas.microsoft.com/office/drawing/2014/main" val="1559687512"/>
                  </a:ext>
                </a:extLst>
              </a:tr>
              <a:tr h="262398">
                <a:tc>
                  <a:txBody>
                    <a:bodyPr/>
                    <a:lstStyle/>
                    <a:p>
                      <a:pPr algn="l"/>
                      <a:r>
                        <a:rPr lang="en-US" sz="1200" dirty="0">
                          <a:solidFill>
                            <a:schemeClr val="bg2">
                              <a:lumMod val="25000"/>
                            </a:schemeClr>
                          </a:solidFill>
                          <a:latin typeface="+mn-lt"/>
                        </a:rPr>
                        <a:t>Washoe</a:t>
                      </a:r>
                    </a:p>
                  </a:txBody>
                  <a:tcPr anchor="ctr"/>
                </a:tc>
                <a:tc>
                  <a:txBody>
                    <a:bodyPr/>
                    <a:lstStyle/>
                    <a:p>
                      <a:pPr algn="ctr"/>
                      <a:r>
                        <a:rPr lang="en-US" sz="1200" b="1" dirty="0">
                          <a:solidFill>
                            <a:schemeClr val="bg2">
                              <a:lumMod val="25000"/>
                            </a:schemeClr>
                          </a:solidFill>
                          <a:latin typeface="+mn-lt"/>
                        </a:rPr>
                        <a:t>$600K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3%</a:t>
                      </a:r>
                    </a:p>
                  </a:txBody>
                  <a:tcPr anchor="ctr"/>
                </a:tc>
                <a:extLst>
                  <a:ext uri="{0D108BD9-81ED-4DB2-BD59-A6C34878D82A}">
                    <a16:rowId xmlns:a16="http://schemas.microsoft.com/office/drawing/2014/main" val="155587933"/>
                  </a:ext>
                </a:extLst>
              </a:tr>
              <a:tr h="262398">
                <a:tc>
                  <a:txBody>
                    <a:bodyPr/>
                    <a:lstStyle/>
                    <a:p>
                      <a:pPr algn="l"/>
                      <a:r>
                        <a:rPr lang="en-US" sz="1200" dirty="0">
                          <a:solidFill>
                            <a:schemeClr val="bg2">
                              <a:lumMod val="25000"/>
                            </a:schemeClr>
                          </a:solidFill>
                          <a:latin typeface="+mn-lt"/>
                        </a:rPr>
                        <a:t>Douglas</a:t>
                      </a:r>
                    </a:p>
                  </a:txBody>
                  <a:tcPr anchor="ctr"/>
                </a:tc>
                <a:tc>
                  <a:txBody>
                    <a:bodyPr/>
                    <a:lstStyle/>
                    <a:p>
                      <a:pPr algn="ctr"/>
                      <a:r>
                        <a:rPr lang="en-US" sz="1200" b="1" dirty="0">
                          <a:solidFill>
                            <a:schemeClr val="bg2">
                              <a:lumMod val="25000"/>
                            </a:schemeClr>
                          </a:solidFill>
                          <a:latin typeface="+mn-lt"/>
                        </a:rPr>
                        <a:t>$200K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$1 per $1,000 of real property sales</a:t>
                      </a:r>
                      <a:endParaRPr lang="en-US" sz="1100" b="1" dirty="0">
                        <a:solidFill>
                          <a:schemeClr val="bg2">
                            <a:lumMod val="25000"/>
                          </a:schemeClr>
                        </a:solidFill>
                        <a:latin typeface="+mn-lt"/>
                      </a:endParaRPr>
                    </a:p>
                  </a:txBody>
                  <a:tcPr anchor="ctr"/>
                </a:tc>
                <a:tc>
                  <a:txBody>
                    <a:bodyPr/>
                    <a:lstStyle/>
                    <a:p>
                      <a:pPr algn="ctr"/>
                      <a:r>
                        <a:rPr lang="en-US" sz="1200" dirty="0">
                          <a:solidFill>
                            <a:schemeClr val="bg2">
                              <a:lumMod val="25000"/>
                            </a:schemeClr>
                          </a:solidFill>
                          <a:latin typeface="+mn-lt"/>
                        </a:rPr>
                        <a:t>1%</a:t>
                      </a:r>
                    </a:p>
                  </a:txBody>
                  <a:tcPr anchor="ctr"/>
                </a:tc>
                <a:extLst>
                  <a:ext uri="{0D108BD9-81ED-4DB2-BD59-A6C34878D82A}">
                    <a16:rowId xmlns:a16="http://schemas.microsoft.com/office/drawing/2014/main" val="239884511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559022"/>
            <a:ext cx="9920955" cy="2696635"/>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(any use): </a:t>
            </a:r>
            <a:r>
              <a:rPr lang="en-US" sz="4400" dirty="0"/>
              <a:t>May be used for any transportation purpose.</a:t>
            </a:r>
          </a:p>
          <a:p>
            <a:r>
              <a:rPr lang="en-US" sz="4400" b="1" dirty="0"/>
              <a:t>Sustainable: </a:t>
            </a:r>
            <a:r>
              <a:rPr lang="en-US" sz="4400" dirty="0"/>
              <a:t>Reasonably predictable and bondable and generates significant funding for most jurisdictions.</a:t>
            </a:r>
          </a:p>
          <a:p>
            <a:pPr marL="0" indent="0">
              <a:buNone/>
            </a:pPr>
            <a:r>
              <a:rPr lang="en-US" sz="4400" dirty="0"/>
              <a:t>Cons:</a:t>
            </a:r>
          </a:p>
          <a:p>
            <a:r>
              <a:rPr lang="en-US" sz="4400" b="1" dirty="0"/>
              <a:t>Fungible (basin-wide): </a:t>
            </a:r>
            <a:r>
              <a:rPr lang="en-US" sz="4400" dirty="0"/>
              <a:t>Limited to use in NV portion of Basin.</a:t>
            </a:r>
          </a:p>
          <a:p>
            <a:r>
              <a:rPr lang="en-US" sz="4400" b="1" dirty="0"/>
              <a:t>Equity (visitors/residents): </a:t>
            </a:r>
            <a:r>
              <a:rPr lang="en-US" sz="4400" dirty="0"/>
              <a:t>Does not capture funding from day or overnight visitors.</a:t>
            </a:r>
          </a:p>
          <a:p>
            <a:r>
              <a:rPr lang="en-US" sz="4400" b="1" dirty="0"/>
              <a:t>Transparent: </a:t>
            </a:r>
            <a:r>
              <a:rPr lang="en-US" sz="4400" dirty="0"/>
              <a:t>Not transparent as a transportation funding source to those paying.</a:t>
            </a:r>
          </a:p>
          <a:p>
            <a:pPr marL="0" indent="0">
              <a:buNone/>
            </a:pPr>
            <a:r>
              <a:rPr lang="en-US" sz="4400" dirty="0"/>
              <a:t>Other:</a:t>
            </a:r>
          </a:p>
          <a:p>
            <a:r>
              <a:rPr lang="en-US" sz="4400" b="1" dirty="0"/>
              <a:t>Equity (by income): </a:t>
            </a:r>
            <a:r>
              <a:rPr lang="en-US" sz="4400" dirty="0"/>
              <a:t>No data to evaluate.</a:t>
            </a:r>
          </a:p>
          <a:p>
            <a:r>
              <a:rPr lang="en-US" sz="4400" dirty="0"/>
              <a:t>Existing funding: Existing tax rates in Nevada jurisdictions about 4x higher than in CA jurisdictions ($3.90 to $4.00 versus $1.10 per $1,000).</a:t>
            </a:r>
          </a:p>
          <a:p>
            <a:r>
              <a:rPr lang="en-US" sz="4400" dirty="0"/>
              <a:t>This type of funding has a more direct nexus to funding affordable housing, another critical issue for the Basin, than to transportation.</a:t>
            </a:r>
          </a:p>
        </p:txBody>
      </p:sp>
    </p:spTree>
    <p:extLst>
      <p:ext uri="{BB962C8B-B14F-4D97-AF65-F5344CB8AC3E}">
        <p14:creationId xmlns:p14="http://schemas.microsoft.com/office/powerpoint/2010/main" val="848370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REGIONAL: Vacancy Tax</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Tax on single family housing units including condominiums that are not the permanent residence of the owner.</a:t>
            </a:r>
          </a:p>
          <a:p>
            <a:pPr marL="0" indent="0">
              <a:buNone/>
            </a:pPr>
            <a:endParaRPr lang="en-US" sz="1400" dirty="0"/>
          </a:p>
          <a:p>
            <a:pPr marL="0" indent="0">
              <a:buNone/>
            </a:pPr>
            <a:r>
              <a:rPr lang="en-US" sz="1400" dirty="0"/>
              <a:t>TTD places tax measure on ballot. Requires 2/3 voter approval.</a:t>
            </a:r>
          </a:p>
          <a:p>
            <a:pPr marL="0" indent="0">
              <a:buNone/>
            </a:pPr>
            <a:endParaRPr lang="en-US" sz="1400" dirty="0"/>
          </a:p>
        </p:txBody>
      </p:sp>
      <p:graphicFrame>
        <p:nvGraphicFramePr>
          <p:cNvPr id="6" name="Table 3">
            <a:extLst>
              <a:ext uri="{FF2B5EF4-FFF2-40B4-BE49-F238E27FC236}">
                <a16:creationId xmlns:a16="http://schemas.microsoft.com/office/drawing/2014/main" id="{D640CAA4-F3B8-7F3C-37A7-832AB1E439AD}"/>
              </a:ext>
            </a:extLst>
          </p:cNvPr>
          <p:cNvGraphicFramePr>
            <a:graphicFrameLocks noGrp="1"/>
          </p:cNvGraphicFramePr>
          <p:nvPr>
            <p:extLst>
              <p:ext uri="{D42A27DB-BD31-4B8C-83A1-F6EECF244321}">
                <p14:modId xmlns:p14="http://schemas.microsoft.com/office/powerpoint/2010/main" val="4129546521"/>
              </p:ext>
            </p:extLst>
          </p:nvPr>
        </p:nvGraphicFramePr>
        <p:xfrm>
          <a:off x="6711976" y="1481618"/>
          <a:ext cx="3843537" cy="1036320"/>
        </p:xfrm>
        <a:graphic>
          <a:graphicData uri="http://schemas.openxmlformats.org/drawingml/2006/table">
            <a:tbl>
              <a:tblPr firstRow="1" bandRow="1">
                <a:tableStyleId>{5C22544A-7EE6-4342-B048-85BDC9FD1C3A}</a:tableStyleId>
              </a:tblPr>
              <a:tblGrid>
                <a:gridCol w="1281179">
                  <a:extLst>
                    <a:ext uri="{9D8B030D-6E8A-4147-A177-3AD203B41FA5}">
                      <a16:colId xmlns:a16="http://schemas.microsoft.com/office/drawing/2014/main" val="2448409302"/>
                    </a:ext>
                  </a:extLst>
                </a:gridCol>
                <a:gridCol w="1358428">
                  <a:extLst>
                    <a:ext uri="{9D8B030D-6E8A-4147-A177-3AD203B41FA5}">
                      <a16:colId xmlns:a16="http://schemas.microsoft.com/office/drawing/2014/main" val="620592273"/>
                    </a:ext>
                  </a:extLst>
                </a:gridCol>
                <a:gridCol w="1203930">
                  <a:extLst>
                    <a:ext uri="{9D8B030D-6E8A-4147-A177-3AD203B41FA5}">
                      <a16:colId xmlns:a16="http://schemas.microsoft.com/office/drawing/2014/main" val="2388349281"/>
                    </a:ext>
                  </a:extLst>
                </a:gridCol>
              </a:tblGrid>
              <a:tr h="246192">
                <a:tc>
                  <a:txBody>
                    <a:bodyPr/>
                    <a:lstStyle/>
                    <a:p>
                      <a:pPr algn="ctr"/>
                      <a:r>
                        <a:rPr lang="en-US" sz="1200" dirty="0">
                          <a:latin typeface="Century Gothic" panose="020B0502020202020204" pitchFamily="34" charset="0"/>
                        </a:rPr>
                        <a:t>Tax Rate per Housing Unit</a:t>
                      </a:r>
                    </a:p>
                  </a:txBody>
                  <a:tcPr anchor="b">
                    <a:solidFill>
                      <a:srgbClr val="9966FF">
                        <a:alpha val="60000"/>
                      </a:srgbClr>
                    </a:solidFill>
                  </a:tcPr>
                </a:tc>
                <a:tc>
                  <a:txBody>
                    <a:bodyPr/>
                    <a:lstStyle/>
                    <a:p>
                      <a:pPr algn="ctr"/>
                      <a:r>
                        <a:rPr lang="en-US" sz="1200" dirty="0">
                          <a:latin typeface="Century Gothic" panose="020B0502020202020204" pitchFamily="34" charset="0"/>
                        </a:rPr>
                        <a:t>Avg Annual Amount</a:t>
                      </a:r>
                    </a:p>
                  </a:txBody>
                  <a:tcPr anchor="b">
                    <a:solidFill>
                      <a:srgbClr val="9966FF">
                        <a:alpha val="60000"/>
                      </a:srgbClr>
                    </a:solidFill>
                  </a:tcPr>
                </a:tc>
                <a:tc>
                  <a:txBody>
                    <a:bodyPr/>
                    <a:lstStyle/>
                    <a:p>
                      <a:pPr algn="ctr"/>
                      <a:r>
                        <a:rPr lang="en-US" sz="1200" dirty="0">
                          <a:latin typeface="Century Gothic" panose="020B0502020202020204" pitchFamily="34" charset="0"/>
                        </a:rPr>
                        <a:t>%RTP Funding Gap</a:t>
                      </a:r>
                    </a:p>
                  </a:txBody>
                  <a:tcPr anchor="b">
                    <a:solidFill>
                      <a:srgbClr val="9966FF">
                        <a:alpha val="60000"/>
                      </a:srgbClr>
                    </a:solidFill>
                  </a:tcPr>
                </a:tc>
                <a:extLst>
                  <a:ext uri="{0D108BD9-81ED-4DB2-BD59-A6C34878D82A}">
                    <a16:rowId xmlns:a16="http://schemas.microsoft.com/office/drawing/2014/main" val="1005104120"/>
                  </a:ext>
                </a:extLst>
              </a:tr>
              <a:tr h="266317">
                <a:tc>
                  <a:txBody>
                    <a:bodyPr/>
                    <a:lstStyle/>
                    <a:p>
                      <a:pPr algn="ctr"/>
                      <a:r>
                        <a:rPr lang="en-US" sz="3200" dirty="0">
                          <a:solidFill>
                            <a:schemeClr val="bg2">
                              <a:lumMod val="25000"/>
                            </a:schemeClr>
                          </a:solidFill>
                          <a:latin typeface="+mn-lt"/>
                        </a:rPr>
                        <a:t>$250</a:t>
                      </a:r>
                    </a:p>
                  </a:txBody>
                  <a:tcPr anchor="ctr">
                    <a:solidFill>
                      <a:srgbClr val="EEDDFF"/>
                    </a:solidFill>
                  </a:tcPr>
                </a:tc>
                <a:tc>
                  <a:txBody>
                    <a:bodyPr/>
                    <a:lstStyle/>
                    <a:p>
                      <a:pPr algn="ctr"/>
                      <a:r>
                        <a:rPr lang="en-US" sz="3200" b="1" dirty="0">
                          <a:solidFill>
                            <a:schemeClr val="bg2">
                              <a:lumMod val="25000"/>
                            </a:schemeClr>
                          </a:solidFill>
                          <a:latin typeface="+mn-lt"/>
                        </a:rPr>
                        <a:t>$6.3M</a:t>
                      </a:r>
                    </a:p>
                  </a:txBody>
                  <a:tcPr anchor="ctr">
                    <a:solidFill>
                      <a:srgbClr val="EEDDFF"/>
                    </a:solidFill>
                  </a:tcPr>
                </a:tc>
                <a:tc>
                  <a:txBody>
                    <a:bodyPr/>
                    <a:lstStyle/>
                    <a:p>
                      <a:pPr algn="ctr"/>
                      <a:r>
                        <a:rPr lang="en-US" sz="3200" dirty="0">
                          <a:solidFill>
                            <a:schemeClr val="bg2">
                              <a:lumMod val="25000"/>
                            </a:schemeClr>
                          </a:solidFill>
                          <a:latin typeface="+mn-lt"/>
                        </a:rPr>
                        <a:t>33%</a:t>
                      </a:r>
                    </a:p>
                  </a:txBody>
                  <a:tcPr anchor="ctr">
                    <a:solidFill>
                      <a:srgbClr val="EEDDFF"/>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056560"/>
            <a:ext cx="9920955" cy="32283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(any use): </a:t>
            </a:r>
            <a:r>
              <a:rPr lang="en-US" sz="4400" dirty="0"/>
              <a:t>May be used for any transportation purpose.</a:t>
            </a:r>
          </a:p>
          <a:p>
            <a:r>
              <a:rPr lang="en-US" sz="4400" b="1" dirty="0"/>
              <a:t>Fungible (basin-wide): </a:t>
            </a:r>
            <a:r>
              <a:rPr lang="en-US" sz="4400" dirty="0"/>
              <a:t>May be used throughout the Basin.</a:t>
            </a:r>
          </a:p>
          <a:p>
            <a:r>
              <a:rPr lang="en-US" sz="4400" b="1" dirty="0"/>
              <a:t>Equity (by income): </a:t>
            </a:r>
            <a:r>
              <a:rPr lang="en-US" sz="4400" dirty="0"/>
              <a:t>Higher income households more likely to be second homeowners.</a:t>
            </a:r>
          </a:p>
          <a:p>
            <a:r>
              <a:rPr lang="en-US" sz="4400" b="1" dirty="0"/>
              <a:t>Equity (visitors/residents): </a:t>
            </a:r>
            <a:r>
              <a:rPr lang="en-US" sz="4400" dirty="0"/>
              <a:t>Capture funding from overnight but not day visitors.</a:t>
            </a:r>
          </a:p>
          <a:p>
            <a:r>
              <a:rPr lang="en-US" sz="4400" b="1" dirty="0"/>
              <a:t>Sustainable: </a:t>
            </a:r>
            <a:r>
              <a:rPr lang="en-US" sz="4400" dirty="0"/>
              <a:t>Reasonably predictable and bondable and generates significant revenue.</a:t>
            </a:r>
          </a:p>
          <a:p>
            <a:pPr marL="0" indent="0">
              <a:buNone/>
            </a:pPr>
            <a:r>
              <a:rPr lang="en-US" sz="4400" dirty="0"/>
              <a:t>Cons:</a:t>
            </a:r>
          </a:p>
          <a:p>
            <a:r>
              <a:rPr lang="en-US" sz="4400" b="1" dirty="0"/>
              <a:t>Transparent: </a:t>
            </a:r>
            <a:r>
              <a:rPr lang="en-US" sz="4400" dirty="0"/>
              <a:t>Not transparent as a transportation funding source to those paying.</a:t>
            </a:r>
          </a:p>
          <a:p>
            <a:pPr marL="0" indent="0">
              <a:buNone/>
            </a:pPr>
            <a:r>
              <a:rPr lang="en-US" sz="4400" dirty="0"/>
              <a:t>Other:</a:t>
            </a:r>
          </a:p>
          <a:p>
            <a:r>
              <a:rPr lang="en-US" sz="4400" dirty="0"/>
              <a:t>Vacancy tax is typically adopted to incentivize use of vacant property to increase housing supply. Vancouver and Oakland have vacancy taxes; Los Angeles and San Francisco considering them.</a:t>
            </a:r>
          </a:p>
          <a:p>
            <a:r>
              <a:rPr lang="en-US" sz="4400" b="1" dirty="0"/>
              <a:t>Implementation: </a:t>
            </a:r>
            <a:r>
              <a:rPr lang="en-US" sz="4400" dirty="0"/>
              <a:t>Consider integrating Resort Triangle area and Town of Truckee into funding and project programming.</a:t>
            </a:r>
          </a:p>
          <a:p>
            <a:endParaRPr lang="en-US" sz="4400" dirty="0"/>
          </a:p>
        </p:txBody>
      </p:sp>
    </p:spTree>
    <p:extLst>
      <p:ext uri="{BB962C8B-B14F-4D97-AF65-F5344CB8AC3E}">
        <p14:creationId xmlns:p14="http://schemas.microsoft.com/office/powerpoint/2010/main" val="3924800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a:xfrm>
            <a:off x="838200" y="365125"/>
            <a:ext cx="10801172" cy="1325563"/>
          </a:xfrm>
        </p:spPr>
        <p:txBody>
          <a:bodyPr>
            <a:normAutofit/>
          </a:bodyPr>
          <a:lstStyle/>
          <a:p>
            <a:r>
              <a:rPr lang="en-US" dirty="0"/>
              <a:t>REGIONAL: Basin Entry Transportation User Fee </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Fee paid by roadway transportation users entering the Basin (fee could vary by peak vs. off-peak periods).</a:t>
            </a:r>
          </a:p>
          <a:p>
            <a:pPr marL="0" indent="0">
              <a:buNone/>
            </a:pPr>
            <a:endParaRPr lang="en-US" sz="1400" dirty="0"/>
          </a:p>
          <a:p>
            <a:pPr marL="0" indent="0">
              <a:buNone/>
            </a:pPr>
            <a:r>
              <a:rPr lang="en-US" sz="1400" dirty="0"/>
              <a:t>CA &amp; NV legislatures amend Bistate Compact, Article IX, and approved by 2/3 of Basin voters.</a:t>
            </a:r>
          </a:p>
          <a:p>
            <a:pPr marL="0" indent="0">
              <a:buNone/>
            </a:pPr>
            <a:endParaRPr lang="en-US" sz="1400" dirty="0"/>
          </a:p>
        </p:txBody>
      </p:sp>
      <p:graphicFrame>
        <p:nvGraphicFramePr>
          <p:cNvPr id="6" name="Table 3">
            <a:extLst>
              <a:ext uri="{FF2B5EF4-FFF2-40B4-BE49-F238E27FC236}">
                <a16:creationId xmlns:a16="http://schemas.microsoft.com/office/drawing/2014/main" id="{3D0C1978-5CD3-BB46-50C9-8FD40A3AF2F3}"/>
              </a:ext>
            </a:extLst>
          </p:cNvPr>
          <p:cNvGraphicFramePr>
            <a:graphicFrameLocks noGrp="1"/>
          </p:cNvGraphicFramePr>
          <p:nvPr>
            <p:extLst>
              <p:ext uri="{D42A27DB-BD31-4B8C-83A1-F6EECF244321}">
                <p14:modId xmlns:p14="http://schemas.microsoft.com/office/powerpoint/2010/main" val="2544908242"/>
              </p:ext>
            </p:extLst>
          </p:nvPr>
        </p:nvGraphicFramePr>
        <p:xfrm>
          <a:off x="6752542" y="1588535"/>
          <a:ext cx="3843537" cy="1036320"/>
        </p:xfrm>
        <a:graphic>
          <a:graphicData uri="http://schemas.openxmlformats.org/drawingml/2006/table">
            <a:tbl>
              <a:tblPr firstRow="1" bandRow="1">
                <a:tableStyleId>{5C22544A-7EE6-4342-B048-85BDC9FD1C3A}</a:tableStyleId>
              </a:tblPr>
              <a:tblGrid>
                <a:gridCol w="1130314">
                  <a:extLst>
                    <a:ext uri="{9D8B030D-6E8A-4147-A177-3AD203B41FA5}">
                      <a16:colId xmlns:a16="http://schemas.microsoft.com/office/drawing/2014/main" val="2448409302"/>
                    </a:ext>
                  </a:extLst>
                </a:gridCol>
                <a:gridCol w="1523044">
                  <a:extLst>
                    <a:ext uri="{9D8B030D-6E8A-4147-A177-3AD203B41FA5}">
                      <a16:colId xmlns:a16="http://schemas.microsoft.com/office/drawing/2014/main" val="620592273"/>
                    </a:ext>
                  </a:extLst>
                </a:gridCol>
                <a:gridCol w="1190179">
                  <a:extLst>
                    <a:ext uri="{9D8B030D-6E8A-4147-A177-3AD203B41FA5}">
                      <a16:colId xmlns:a16="http://schemas.microsoft.com/office/drawing/2014/main" val="2388349281"/>
                    </a:ext>
                  </a:extLst>
                </a:gridCol>
              </a:tblGrid>
              <a:tr h="246192">
                <a:tc>
                  <a:txBody>
                    <a:bodyPr/>
                    <a:lstStyle/>
                    <a:p>
                      <a:pPr algn="ctr"/>
                      <a:r>
                        <a:rPr lang="en-US" sz="1200" dirty="0">
                          <a:latin typeface="Century Gothic" panose="020B0502020202020204" pitchFamily="34" charset="0"/>
                        </a:rPr>
                        <a:t>Fee Rate</a:t>
                      </a:r>
                    </a:p>
                  </a:txBody>
                  <a:tcPr anchor="b">
                    <a:solidFill>
                      <a:srgbClr val="9966FF">
                        <a:alpha val="60000"/>
                      </a:srgbClr>
                    </a:solidFill>
                  </a:tcPr>
                </a:tc>
                <a:tc>
                  <a:txBody>
                    <a:bodyPr/>
                    <a:lstStyle/>
                    <a:p>
                      <a:pPr algn="ctr"/>
                      <a:r>
                        <a:rPr lang="en-US" sz="1200" dirty="0">
                          <a:latin typeface="Century Gothic" panose="020B0502020202020204" pitchFamily="34" charset="0"/>
                        </a:rPr>
                        <a:t>Avg Annual Amount</a:t>
                      </a:r>
                    </a:p>
                  </a:txBody>
                  <a:tcPr anchor="b">
                    <a:solidFill>
                      <a:srgbClr val="9966FF">
                        <a:alpha val="60000"/>
                      </a:srgbClr>
                    </a:solidFill>
                  </a:tcPr>
                </a:tc>
                <a:tc>
                  <a:txBody>
                    <a:bodyPr/>
                    <a:lstStyle/>
                    <a:p>
                      <a:pPr algn="ctr"/>
                      <a:r>
                        <a:rPr lang="en-US" sz="1200" dirty="0">
                          <a:latin typeface="Century Gothic" panose="020B0502020202020204" pitchFamily="34" charset="0"/>
                        </a:rPr>
                        <a:t>%RTP Funding Gap</a:t>
                      </a:r>
                    </a:p>
                  </a:txBody>
                  <a:tcPr anchor="b">
                    <a:solidFill>
                      <a:srgbClr val="9966FF">
                        <a:alpha val="60000"/>
                      </a:srgbClr>
                    </a:solidFill>
                  </a:tcPr>
                </a:tc>
                <a:extLst>
                  <a:ext uri="{0D108BD9-81ED-4DB2-BD59-A6C34878D82A}">
                    <a16:rowId xmlns:a16="http://schemas.microsoft.com/office/drawing/2014/main" val="1005104120"/>
                  </a:ext>
                </a:extLst>
              </a:tr>
              <a:tr h="266317">
                <a:tc>
                  <a:txBody>
                    <a:bodyPr/>
                    <a:lstStyle/>
                    <a:p>
                      <a:pPr algn="ctr"/>
                      <a:r>
                        <a:rPr lang="en-US" sz="3200" dirty="0">
                          <a:solidFill>
                            <a:schemeClr val="bg2">
                              <a:lumMod val="25000"/>
                            </a:schemeClr>
                          </a:solidFill>
                          <a:latin typeface="+mn-lt"/>
                        </a:rPr>
                        <a:t>$4</a:t>
                      </a:r>
                    </a:p>
                  </a:txBody>
                  <a:tcPr anchor="ctr">
                    <a:solidFill>
                      <a:srgbClr val="EEDDFF"/>
                    </a:solidFill>
                  </a:tcPr>
                </a:tc>
                <a:tc>
                  <a:txBody>
                    <a:bodyPr/>
                    <a:lstStyle/>
                    <a:p>
                      <a:pPr algn="ctr"/>
                      <a:r>
                        <a:rPr lang="en-US" sz="3200" b="1">
                          <a:solidFill>
                            <a:schemeClr val="bg2">
                              <a:lumMod val="25000"/>
                            </a:schemeClr>
                          </a:solidFill>
                          <a:latin typeface="+mn-lt"/>
                        </a:rPr>
                        <a:t>$23.9M</a:t>
                      </a:r>
                      <a:endParaRPr lang="en-US" sz="3200" b="1" dirty="0">
                        <a:solidFill>
                          <a:schemeClr val="bg2">
                            <a:lumMod val="25000"/>
                          </a:schemeClr>
                        </a:solidFill>
                        <a:latin typeface="+mn-lt"/>
                      </a:endParaRPr>
                    </a:p>
                  </a:txBody>
                  <a:tcPr anchor="ctr">
                    <a:solidFill>
                      <a:srgbClr val="EEDDFF"/>
                    </a:solidFill>
                  </a:tcPr>
                </a:tc>
                <a:tc>
                  <a:txBody>
                    <a:bodyPr/>
                    <a:lstStyle/>
                    <a:p>
                      <a:pPr algn="ctr"/>
                      <a:r>
                        <a:rPr lang="en-US" sz="3200" dirty="0">
                          <a:solidFill>
                            <a:schemeClr val="bg2">
                              <a:lumMod val="25000"/>
                            </a:schemeClr>
                          </a:solidFill>
                          <a:latin typeface="+mn-lt"/>
                        </a:rPr>
                        <a:t>123%</a:t>
                      </a:r>
                    </a:p>
                  </a:txBody>
                  <a:tcPr anchor="ctr">
                    <a:solidFill>
                      <a:srgbClr val="EEDDFF"/>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168241"/>
            <a:ext cx="9920955" cy="32283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Equity (visitors/residents): </a:t>
            </a:r>
            <a:r>
              <a:rPr lang="en-US" sz="4400" dirty="0"/>
              <a:t>Captures funding from day and overnight visitors.</a:t>
            </a:r>
          </a:p>
          <a:p>
            <a:r>
              <a:rPr lang="en-US" sz="4400" b="1" dirty="0"/>
              <a:t>Sustainable: </a:t>
            </a:r>
            <a:r>
              <a:rPr lang="en-US" sz="4400" dirty="0"/>
              <a:t>Reasonably predictable and bondable and generates significant revenue. </a:t>
            </a:r>
          </a:p>
          <a:p>
            <a:r>
              <a:rPr lang="en-US" sz="4400" b="1" dirty="0"/>
              <a:t>Transparent: </a:t>
            </a:r>
            <a:r>
              <a:rPr lang="en-US" sz="4400" dirty="0"/>
              <a:t>Transparent as a transportation funding source to those paying.</a:t>
            </a:r>
          </a:p>
          <a:p>
            <a:pPr marL="0" indent="0">
              <a:buNone/>
            </a:pPr>
            <a:r>
              <a:rPr lang="en-US" sz="4400" dirty="0"/>
              <a:t>Cons:</a:t>
            </a:r>
          </a:p>
          <a:p>
            <a:r>
              <a:rPr lang="en-US" sz="4400" b="1" dirty="0"/>
              <a:t>Fungible (basin-wide): </a:t>
            </a:r>
            <a:r>
              <a:rPr lang="en-US" sz="4400" dirty="0"/>
              <a:t>CA revenue may be used basin-wide. NV revenue limited to use on NV public highways (NV Const. Article IX, Section 5).</a:t>
            </a:r>
          </a:p>
          <a:p>
            <a:r>
              <a:rPr lang="en-US" sz="4400" b="1" dirty="0"/>
              <a:t>Fungible (by use):</a:t>
            </a:r>
            <a:r>
              <a:rPr lang="en-US" sz="4400" dirty="0"/>
              <a:t> In CA may be used for any transportation purpose.  In NV constrained to the construction, maintenance, and repair of the public highways (NV Const. Article IX, Section 5).</a:t>
            </a:r>
          </a:p>
          <a:p>
            <a:r>
              <a:rPr lang="en-US" sz="4400" b="1" dirty="0"/>
              <a:t>Equity (by income): </a:t>
            </a:r>
            <a:r>
              <a:rPr lang="en-US" sz="4400" dirty="0"/>
              <a:t>Lower income households pay more as percent of income.</a:t>
            </a:r>
          </a:p>
          <a:p>
            <a:pPr marL="0" indent="0">
              <a:buNone/>
            </a:pPr>
            <a:r>
              <a:rPr lang="en-US" sz="4400" dirty="0"/>
              <a:t>Other:</a:t>
            </a:r>
          </a:p>
          <a:p>
            <a:r>
              <a:rPr lang="en-US" sz="4400" dirty="0"/>
              <a:t>Funding increased transit service would mitigate negative impacts on equity (by income). The public typically does not pay for transportation services through this type of fee.</a:t>
            </a:r>
          </a:p>
          <a:p>
            <a:pPr marL="0" indent="0">
              <a:buNone/>
            </a:pPr>
            <a:endParaRPr lang="en-US" dirty="0"/>
          </a:p>
        </p:txBody>
      </p:sp>
    </p:spTree>
    <p:extLst>
      <p:ext uri="{BB962C8B-B14F-4D97-AF65-F5344CB8AC3E}">
        <p14:creationId xmlns:p14="http://schemas.microsoft.com/office/powerpoint/2010/main" val="3348865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REGIONAL: Zonal Transportation User Fee</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Fee paid by visitors stopping in two high recreation use zones: Hwy. 28 and Hwy. 89/Emerald Bay corridors (fee could vary by peak vs. off-peak periods).</a:t>
            </a:r>
          </a:p>
          <a:p>
            <a:pPr marL="0" indent="0">
              <a:buNone/>
            </a:pPr>
            <a:endParaRPr lang="en-US" sz="1400" dirty="0"/>
          </a:p>
          <a:p>
            <a:pPr marL="0" indent="0">
              <a:buNone/>
            </a:pPr>
            <a:r>
              <a:rPr lang="en-US" sz="1400" dirty="0"/>
              <a:t>CA &amp; NV legislatures amend Bistate Compact, Article IX, and approved by 2/3 of Basin voters.</a:t>
            </a:r>
          </a:p>
          <a:p>
            <a:pPr marL="0" indent="0">
              <a:buNone/>
            </a:pPr>
            <a:endParaRPr lang="en-US" sz="1400" dirty="0"/>
          </a:p>
        </p:txBody>
      </p:sp>
      <p:graphicFrame>
        <p:nvGraphicFramePr>
          <p:cNvPr id="6" name="Table 3">
            <a:extLst>
              <a:ext uri="{FF2B5EF4-FFF2-40B4-BE49-F238E27FC236}">
                <a16:creationId xmlns:a16="http://schemas.microsoft.com/office/drawing/2014/main" id="{E3506C9E-D333-A17E-827A-C23B99433935}"/>
              </a:ext>
            </a:extLst>
          </p:cNvPr>
          <p:cNvGraphicFramePr>
            <a:graphicFrameLocks noGrp="1"/>
          </p:cNvGraphicFramePr>
          <p:nvPr>
            <p:extLst>
              <p:ext uri="{D42A27DB-BD31-4B8C-83A1-F6EECF244321}">
                <p14:modId xmlns:p14="http://schemas.microsoft.com/office/powerpoint/2010/main" val="1597150726"/>
              </p:ext>
            </p:extLst>
          </p:nvPr>
        </p:nvGraphicFramePr>
        <p:xfrm>
          <a:off x="6367980" y="1690688"/>
          <a:ext cx="4165899" cy="1036320"/>
        </p:xfrm>
        <a:graphic>
          <a:graphicData uri="http://schemas.openxmlformats.org/drawingml/2006/table">
            <a:tbl>
              <a:tblPr firstRow="1" bandRow="1">
                <a:tableStyleId>{5C22544A-7EE6-4342-B048-85BDC9FD1C3A}</a:tableStyleId>
              </a:tblPr>
              <a:tblGrid>
                <a:gridCol w="1229046">
                  <a:extLst>
                    <a:ext uri="{9D8B030D-6E8A-4147-A177-3AD203B41FA5}">
                      <a16:colId xmlns:a16="http://schemas.microsoft.com/office/drawing/2014/main" val="2448409302"/>
                    </a:ext>
                  </a:extLst>
                </a:gridCol>
                <a:gridCol w="1587237">
                  <a:extLst>
                    <a:ext uri="{9D8B030D-6E8A-4147-A177-3AD203B41FA5}">
                      <a16:colId xmlns:a16="http://schemas.microsoft.com/office/drawing/2014/main" val="620592273"/>
                    </a:ext>
                  </a:extLst>
                </a:gridCol>
                <a:gridCol w="1349616">
                  <a:extLst>
                    <a:ext uri="{9D8B030D-6E8A-4147-A177-3AD203B41FA5}">
                      <a16:colId xmlns:a16="http://schemas.microsoft.com/office/drawing/2014/main" val="2388349281"/>
                    </a:ext>
                  </a:extLst>
                </a:gridCol>
              </a:tblGrid>
              <a:tr h="246192">
                <a:tc>
                  <a:txBody>
                    <a:bodyPr/>
                    <a:lstStyle/>
                    <a:p>
                      <a:pPr algn="ctr"/>
                      <a:r>
                        <a:rPr lang="en-US" sz="1200" dirty="0">
                          <a:latin typeface="Century Gothic" panose="020B0502020202020204" pitchFamily="34" charset="0"/>
                        </a:rPr>
                        <a:t>Fee Rate</a:t>
                      </a:r>
                    </a:p>
                  </a:txBody>
                  <a:tcPr anchor="b">
                    <a:solidFill>
                      <a:srgbClr val="9966FF">
                        <a:alpha val="60000"/>
                      </a:srgbClr>
                    </a:solidFill>
                  </a:tcPr>
                </a:tc>
                <a:tc>
                  <a:txBody>
                    <a:bodyPr/>
                    <a:lstStyle/>
                    <a:p>
                      <a:pPr algn="ctr"/>
                      <a:r>
                        <a:rPr lang="en-US" sz="1200" dirty="0">
                          <a:latin typeface="Century Gothic" panose="020B0502020202020204" pitchFamily="34" charset="0"/>
                        </a:rPr>
                        <a:t>Avg Annual Amount</a:t>
                      </a:r>
                    </a:p>
                  </a:txBody>
                  <a:tcPr anchor="b">
                    <a:solidFill>
                      <a:srgbClr val="9966FF">
                        <a:alpha val="60000"/>
                      </a:srgbClr>
                    </a:solidFill>
                  </a:tcPr>
                </a:tc>
                <a:tc>
                  <a:txBody>
                    <a:bodyPr/>
                    <a:lstStyle/>
                    <a:p>
                      <a:pPr algn="ctr"/>
                      <a:r>
                        <a:rPr lang="en-US" sz="1200" dirty="0">
                          <a:latin typeface="Century Gothic" panose="020B0502020202020204" pitchFamily="34" charset="0"/>
                        </a:rPr>
                        <a:t>%RTP Funding Gap</a:t>
                      </a:r>
                    </a:p>
                  </a:txBody>
                  <a:tcPr anchor="b">
                    <a:solidFill>
                      <a:srgbClr val="9966FF">
                        <a:alpha val="60000"/>
                      </a:srgbClr>
                    </a:solidFill>
                  </a:tcPr>
                </a:tc>
                <a:extLst>
                  <a:ext uri="{0D108BD9-81ED-4DB2-BD59-A6C34878D82A}">
                    <a16:rowId xmlns:a16="http://schemas.microsoft.com/office/drawing/2014/main" val="1005104120"/>
                  </a:ext>
                </a:extLst>
              </a:tr>
              <a:tr h="266317">
                <a:tc>
                  <a:txBody>
                    <a:bodyPr/>
                    <a:lstStyle/>
                    <a:p>
                      <a:pPr algn="ctr"/>
                      <a:r>
                        <a:rPr lang="en-US" sz="3200" dirty="0">
                          <a:solidFill>
                            <a:schemeClr val="bg2">
                              <a:lumMod val="25000"/>
                            </a:schemeClr>
                          </a:solidFill>
                          <a:latin typeface="+mn-lt"/>
                        </a:rPr>
                        <a:t>$10</a:t>
                      </a:r>
                    </a:p>
                  </a:txBody>
                  <a:tcPr anchor="ctr">
                    <a:solidFill>
                      <a:srgbClr val="EEDDFF"/>
                    </a:solidFill>
                  </a:tcPr>
                </a:tc>
                <a:tc>
                  <a:txBody>
                    <a:bodyPr/>
                    <a:lstStyle/>
                    <a:p>
                      <a:pPr algn="ctr"/>
                      <a:r>
                        <a:rPr lang="en-US" sz="3200" b="1" dirty="0">
                          <a:solidFill>
                            <a:schemeClr val="bg2">
                              <a:lumMod val="25000"/>
                            </a:schemeClr>
                          </a:solidFill>
                          <a:latin typeface="+mn-lt"/>
                        </a:rPr>
                        <a:t>$9.5M</a:t>
                      </a:r>
                    </a:p>
                  </a:txBody>
                  <a:tcPr anchor="ctr">
                    <a:solidFill>
                      <a:srgbClr val="EEDDFF"/>
                    </a:solidFill>
                  </a:tcPr>
                </a:tc>
                <a:tc>
                  <a:txBody>
                    <a:bodyPr/>
                    <a:lstStyle/>
                    <a:p>
                      <a:pPr algn="ctr"/>
                      <a:r>
                        <a:rPr lang="en-US" sz="3200" dirty="0">
                          <a:solidFill>
                            <a:schemeClr val="bg2">
                              <a:lumMod val="25000"/>
                            </a:schemeClr>
                          </a:solidFill>
                          <a:latin typeface="+mn-lt"/>
                        </a:rPr>
                        <a:t>49%</a:t>
                      </a:r>
                    </a:p>
                  </a:txBody>
                  <a:tcPr anchor="ctr">
                    <a:solidFill>
                      <a:srgbClr val="EEDDFF"/>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407334"/>
            <a:ext cx="9920955" cy="32283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Equity (visitors/residents): </a:t>
            </a:r>
            <a:r>
              <a:rPr lang="en-US" sz="4400" dirty="0"/>
              <a:t>Captures funding from day and overnight visitors.</a:t>
            </a:r>
          </a:p>
          <a:p>
            <a:r>
              <a:rPr lang="en-US" sz="4400" b="1" dirty="0"/>
              <a:t>Sustainable: </a:t>
            </a:r>
            <a:r>
              <a:rPr lang="en-US" sz="4400" dirty="0"/>
              <a:t>Reasonably predictable and bondable and generates significant revenue. </a:t>
            </a:r>
          </a:p>
          <a:p>
            <a:r>
              <a:rPr lang="en-US" sz="4400" b="1" dirty="0"/>
              <a:t>Transparent: </a:t>
            </a:r>
            <a:r>
              <a:rPr lang="en-US" sz="4400" dirty="0"/>
              <a:t>Transparent as a transportation funding source to those paying.</a:t>
            </a:r>
          </a:p>
          <a:p>
            <a:pPr marL="0" indent="0">
              <a:buNone/>
            </a:pPr>
            <a:r>
              <a:rPr lang="en-US" sz="4400" dirty="0"/>
              <a:t>Cons:</a:t>
            </a:r>
          </a:p>
          <a:p>
            <a:r>
              <a:rPr lang="en-US" sz="4400" b="1" dirty="0"/>
              <a:t>Fungible (basin-wide): </a:t>
            </a:r>
            <a:r>
              <a:rPr lang="en-US" sz="4400" dirty="0"/>
              <a:t>CA revenue may be used basin-wide. NV revenue limited to use on NV public highways (NV Const. Article IX, Section 5).</a:t>
            </a:r>
          </a:p>
          <a:p>
            <a:r>
              <a:rPr lang="en-US" sz="4400" b="1" dirty="0"/>
              <a:t>Fungible (by use): </a:t>
            </a:r>
            <a:r>
              <a:rPr lang="en-US" sz="4400" dirty="0"/>
              <a:t>In CA may be used for any transportation purpose.  In NV constrained to the construction, maintenance, and repair of the public highways (NV Const. Article IX, Section 5).</a:t>
            </a:r>
          </a:p>
          <a:p>
            <a:r>
              <a:rPr lang="en-US" sz="4400" b="1" dirty="0"/>
              <a:t>Equity (by income): </a:t>
            </a:r>
            <a:r>
              <a:rPr lang="en-US" sz="4400" dirty="0"/>
              <a:t>Lower income households pay more as percent of income.</a:t>
            </a:r>
          </a:p>
          <a:p>
            <a:pPr marL="0" indent="0">
              <a:buNone/>
            </a:pPr>
            <a:r>
              <a:rPr lang="en-US" sz="4400" dirty="0"/>
              <a:t>Other:</a:t>
            </a:r>
          </a:p>
          <a:p>
            <a:r>
              <a:rPr lang="en-US" sz="4400" dirty="0"/>
              <a:t>Funding increased transit service would mitigate negative impacts on equity (by income). The public typically does not pay for transportation services through this type of fee.</a:t>
            </a:r>
          </a:p>
          <a:p>
            <a:pPr marL="0" indent="0">
              <a:buNone/>
            </a:pPr>
            <a:endParaRPr lang="en-US" dirty="0"/>
          </a:p>
        </p:txBody>
      </p:sp>
    </p:spTree>
    <p:extLst>
      <p:ext uri="{BB962C8B-B14F-4D97-AF65-F5344CB8AC3E}">
        <p14:creationId xmlns:p14="http://schemas.microsoft.com/office/powerpoint/2010/main" val="2380973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REGIONAL: Parking Fees</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lnSpcReduction="10000"/>
          </a:bodyPr>
          <a:lstStyle/>
          <a:p>
            <a:pPr marL="0" indent="0">
              <a:buNone/>
            </a:pPr>
            <a:r>
              <a:rPr lang="en-US" sz="1400" dirty="0"/>
              <a:t>Fee for parking in off-street lots serving recreation sites</a:t>
            </a:r>
          </a:p>
          <a:p>
            <a:pPr marL="0" indent="0">
              <a:buNone/>
            </a:pPr>
            <a:endParaRPr lang="en-US" sz="1400" dirty="0"/>
          </a:p>
          <a:p>
            <a:pPr marL="0" indent="0">
              <a:buNone/>
            </a:pPr>
            <a:r>
              <a:rPr lang="en-US" sz="1400" dirty="0"/>
              <a:t>Tahoe Transportation District authorizes in cooperation with state and federal partners.</a:t>
            </a:r>
          </a:p>
          <a:p>
            <a:pPr marL="0" indent="0">
              <a:buNone/>
            </a:pPr>
            <a:endParaRPr lang="en-US" sz="1400" dirty="0"/>
          </a:p>
          <a:p>
            <a:pPr marL="0" indent="0">
              <a:buNone/>
            </a:pPr>
            <a:r>
              <a:rPr lang="en-US" sz="1400" dirty="0"/>
              <a:t>If funding greater than parking management and related costs (e.g., for transit), requires 2/3 voter approval in CA, and may need NV state legislation.</a:t>
            </a:r>
          </a:p>
          <a:p>
            <a:pPr marL="0" indent="0">
              <a:buNone/>
            </a:pPr>
            <a:endParaRPr lang="en-US" sz="1400" dirty="0"/>
          </a:p>
        </p:txBody>
      </p:sp>
      <p:graphicFrame>
        <p:nvGraphicFramePr>
          <p:cNvPr id="6" name="Table 3">
            <a:extLst>
              <a:ext uri="{FF2B5EF4-FFF2-40B4-BE49-F238E27FC236}">
                <a16:creationId xmlns:a16="http://schemas.microsoft.com/office/drawing/2014/main" id="{8752103B-BC67-9FF1-9A0B-3F50DFAAA6F7}"/>
              </a:ext>
            </a:extLst>
          </p:cNvPr>
          <p:cNvGraphicFramePr>
            <a:graphicFrameLocks noGrp="1"/>
          </p:cNvGraphicFramePr>
          <p:nvPr>
            <p:extLst>
              <p:ext uri="{D42A27DB-BD31-4B8C-83A1-F6EECF244321}">
                <p14:modId xmlns:p14="http://schemas.microsoft.com/office/powerpoint/2010/main" val="4202317996"/>
              </p:ext>
            </p:extLst>
          </p:nvPr>
        </p:nvGraphicFramePr>
        <p:xfrm>
          <a:off x="6872184" y="1361742"/>
          <a:ext cx="4214025" cy="1036320"/>
        </p:xfrm>
        <a:graphic>
          <a:graphicData uri="http://schemas.openxmlformats.org/drawingml/2006/table">
            <a:tbl>
              <a:tblPr firstRow="1" bandRow="1">
                <a:tableStyleId>{5C22544A-7EE6-4342-B048-85BDC9FD1C3A}</a:tableStyleId>
              </a:tblPr>
              <a:tblGrid>
                <a:gridCol w="1404675">
                  <a:extLst>
                    <a:ext uri="{9D8B030D-6E8A-4147-A177-3AD203B41FA5}">
                      <a16:colId xmlns:a16="http://schemas.microsoft.com/office/drawing/2014/main" val="2448409302"/>
                    </a:ext>
                  </a:extLst>
                </a:gridCol>
                <a:gridCol w="1404675">
                  <a:extLst>
                    <a:ext uri="{9D8B030D-6E8A-4147-A177-3AD203B41FA5}">
                      <a16:colId xmlns:a16="http://schemas.microsoft.com/office/drawing/2014/main" val="620592273"/>
                    </a:ext>
                  </a:extLst>
                </a:gridCol>
                <a:gridCol w="1404675">
                  <a:extLst>
                    <a:ext uri="{9D8B030D-6E8A-4147-A177-3AD203B41FA5}">
                      <a16:colId xmlns:a16="http://schemas.microsoft.com/office/drawing/2014/main" val="2388349281"/>
                    </a:ext>
                  </a:extLst>
                </a:gridCol>
              </a:tblGrid>
              <a:tr h="246192">
                <a:tc>
                  <a:txBody>
                    <a:bodyPr/>
                    <a:lstStyle/>
                    <a:p>
                      <a:pPr algn="ctr"/>
                      <a:r>
                        <a:rPr lang="en-US" sz="1200" dirty="0">
                          <a:latin typeface="Century Gothic" panose="020B0502020202020204" pitchFamily="34" charset="0"/>
                        </a:rPr>
                        <a:t>Fee Rate</a:t>
                      </a:r>
                    </a:p>
                  </a:txBody>
                  <a:tcPr anchor="b">
                    <a:solidFill>
                      <a:srgbClr val="9966FF">
                        <a:alpha val="60000"/>
                      </a:srgbClr>
                    </a:solidFill>
                  </a:tcPr>
                </a:tc>
                <a:tc>
                  <a:txBody>
                    <a:bodyPr/>
                    <a:lstStyle/>
                    <a:p>
                      <a:pPr algn="ctr"/>
                      <a:r>
                        <a:rPr lang="en-US" sz="1200" dirty="0">
                          <a:latin typeface="Century Gothic" panose="020B0502020202020204" pitchFamily="34" charset="0"/>
                        </a:rPr>
                        <a:t>Avg Annual Amount</a:t>
                      </a:r>
                    </a:p>
                  </a:txBody>
                  <a:tcPr anchor="b">
                    <a:solidFill>
                      <a:srgbClr val="9966FF">
                        <a:alpha val="60000"/>
                      </a:srgbClr>
                    </a:solidFill>
                  </a:tcPr>
                </a:tc>
                <a:tc>
                  <a:txBody>
                    <a:bodyPr/>
                    <a:lstStyle/>
                    <a:p>
                      <a:pPr algn="ctr"/>
                      <a:r>
                        <a:rPr lang="en-US" sz="1200" dirty="0">
                          <a:latin typeface="Century Gothic" panose="020B0502020202020204" pitchFamily="34" charset="0"/>
                        </a:rPr>
                        <a:t>%RTP Funding Gap</a:t>
                      </a:r>
                    </a:p>
                  </a:txBody>
                  <a:tcPr anchor="b">
                    <a:solidFill>
                      <a:srgbClr val="9966FF">
                        <a:alpha val="60000"/>
                      </a:srgbClr>
                    </a:solidFill>
                  </a:tcPr>
                </a:tc>
                <a:extLst>
                  <a:ext uri="{0D108BD9-81ED-4DB2-BD59-A6C34878D82A}">
                    <a16:rowId xmlns:a16="http://schemas.microsoft.com/office/drawing/2014/main" val="1005104120"/>
                  </a:ext>
                </a:extLst>
              </a:tr>
              <a:tr h="266317">
                <a:tc>
                  <a:txBody>
                    <a:bodyPr/>
                    <a:lstStyle/>
                    <a:p>
                      <a:pPr algn="ctr"/>
                      <a:r>
                        <a:rPr lang="en-US" sz="3200" dirty="0">
                          <a:solidFill>
                            <a:schemeClr val="bg2">
                              <a:lumMod val="25000"/>
                            </a:schemeClr>
                          </a:solidFill>
                          <a:latin typeface="+mn-lt"/>
                        </a:rPr>
                        <a:t>$10</a:t>
                      </a:r>
                    </a:p>
                  </a:txBody>
                  <a:tcPr anchor="ctr">
                    <a:solidFill>
                      <a:srgbClr val="EEDDFF"/>
                    </a:solidFill>
                  </a:tcPr>
                </a:tc>
                <a:tc>
                  <a:txBody>
                    <a:bodyPr/>
                    <a:lstStyle/>
                    <a:p>
                      <a:pPr algn="ctr"/>
                      <a:r>
                        <a:rPr lang="en-US" sz="3200" b="1" dirty="0">
                          <a:solidFill>
                            <a:schemeClr val="bg2">
                              <a:lumMod val="25000"/>
                            </a:schemeClr>
                          </a:solidFill>
                          <a:latin typeface="+mn-lt"/>
                        </a:rPr>
                        <a:t>$7.0M</a:t>
                      </a:r>
                    </a:p>
                  </a:txBody>
                  <a:tcPr anchor="ctr">
                    <a:solidFill>
                      <a:srgbClr val="EEDDFF"/>
                    </a:solidFill>
                  </a:tcPr>
                </a:tc>
                <a:tc>
                  <a:txBody>
                    <a:bodyPr/>
                    <a:lstStyle/>
                    <a:p>
                      <a:pPr algn="ctr"/>
                      <a:r>
                        <a:rPr lang="en-US" sz="3200" dirty="0">
                          <a:solidFill>
                            <a:schemeClr val="bg2">
                              <a:lumMod val="25000"/>
                            </a:schemeClr>
                          </a:solidFill>
                          <a:latin typeface="+mn-lt"/>
                        </a:rPr>
                        <a:t>36%</a:t>
                      </a:r>
                    </a:p>
                  </a:txBody>
                  <a:tcPr anchor="ctr">
                    <a:solidFill>
                      <a:srgbClr val="EEDDFF"/>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559022"/>
            <a:ext cx="9920955" cy="32283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(by use): </a:t>
            </a:r>
            <a:r>
              <a:rPr lang="en-US" sz="4400" dirty="0"/>
              <a:t>May be used for any transportation purpose.</a:t>
            </a:r>
          </a:p>
          <a:p>
            <a:r>
              <a:rPr lang="en-US" sz="4400" b="1" dirty="0"/>
              <a:t>Fungible (basin-wide): </a:t>
            </a:r>
            <a:r>
              <a:rPr lang="en-US" sz="4400" dirty="0"/>
              <a:t>May be used throughout the Basin.</a:t>
            </a:r>
          </a:p>
          <a:p>
            <a:r>
              <a:rPr lang="en-US" sz="4400" b="1" dirty="0"/>
              <a:t>Equity (visitors/residents): </a:t>
            </a:r>
            <a:r>
              <a:rPr lang="en-US" sz="4400" dirty="0"/>
              <a:t>Captures funding from day and overnight visitors.</a:t>
            </a:r>
          </a:p>
          <a:p>
            <a:r>
              <a:rPr lang="en-US" sz="4400" b="1" dirty="0"/>
              <a:t>Sustainable: </a:t>
            </a:r>
            <a:r>
              <a:rPr lang="en-US" sz="4400" dirty="0"/>
              <a:t>Reasonably predictable and bondable and generates significant revenue. </a:t>
            </a:r>
          </a:p>
          <a:p>
            <a:r>
              <a:rPr lang="en-US" sz="4400" b="1" dirty="0"/>
              <a:t>Transparent: </a:t>
            </a:r>
            <a:r>
              <a:rPr lang="en-US" sz="4400" dirty="0"/>
              <a:t>Transparent as a transportation funding source to those paying.</a:t>
            </a:r>
          </a:p>
          <a:p>
            <a:pPr marL="0" indent="0">
              <a:buNone/>
            </a:pPr>
            <a:r>
              <a:rPr lang="en-US" sz="4400" dirty="0"/>
              <a:t>Cons:</a:t>
            </a:r>
          </a:p>
          <a:p>
            <a:r>
              <a:rPr lang="en-US" sz="4400" b="1" dirty="0"/>
              <a:t>Equity (by income): </a:t>
            </a:r>
            <a:r>
              <a:rPr lang="en-US" sz="4400" dirty="0"/>
              <a:t>Lower income households pay more as percent of income. Depending on fee rate, revenue may not cover needs beyond operations and maintenance of parking lots.</a:t>
            </a:r>
          </a:p>
          <a:p>
            <a:pPr marL="0" indent="0">
              <a:buNone/>
            </a:pPr>
            <a:r>
              <a:rPr lang="en-US" sz="4400" dirty="0"/>
              <a:t>Other:</a:t>
            </a:r>
          </a:p>
          <a:p>
            <a:r>
              <a:rPr lang="en-US" sz="4400" dirty="0"/>
              <a:t>Funding increased transit service would mitigate negative impacts on equity (by income).</a:t>
            </a:r>
          </a:p>
          <a:p>
            <a:r>
              <a:rPr lang="en-US" sz="4400" dirty="0"/>
              <a:t>Use electronic payment systems at each parking lot and/or sell parking passes online and through local retailers. </a:t>
            </a:r>
          </a:p>
          <a:p>
            <a:pPr marL="0" indent="0">
              <a:buNone/>
            </a:pPr>
            <a:endParaRPr lang="en-US" dirty="0"/>
          </a:p>
        </p:txBody>
      </p:sp>
    </p:spTree>
    <p:extLst>
      <p:ext uri="{BB962C8B-B14F-4D97-AF65-F5344CB8AC3E}">
        <p14:creationId xmlns:p14="http://schemas.microsoft.com/office/powerpoint/2010/main" val="18038106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REGIONAL: Mobility Fee</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Projects creating new VMT within the Basin (formerly air quality mitigation fee).</a:t>
            </a:r>
          </a:p>
          <a:p>
            <a:pPr marL="0" indent="0">
              <a:buNone/>
            </a:pPr>
            <a:endParaRPr lang="en-US" sz="1400" dirty="0"/>
          </a:p>
          <a:p>
            <a:pPr marL="0" indent="0">
              <a:buNone/>
            </a:pPr>
            <a:r>
              <a:rPr lang="en-US" sz="1400" dirty="0"/>
              <a:t>Tahoe Regional Planning Agency authorize, adopts revised fee through ordinance.</a:t>
            </a:r>
          </a:p>
          <a:p>
            <a:pPr marL="0" indent="0">
              <a:buNone/>
            </a:pPr>
            <a:endParaRPr lang="en-US" sz="1400" dirty="0"/>
          </a:p>
        </p:txBody>
      </p:sp>
      <p:graphicFrame>
        <p:nvGraphicFramePr>
          <p:cNvPr id="6" name="Table 3">
            <a:extLst>
              <a:ext uri="{FF2B5EF4-FFF2-40B4-BE49-F238E27FC236}">
                <a16:creationId xmlns:a16="http://schemas.microsoft.com/office/drawing/2014/main" id="{3427D0DE-9340-BF75-E6F7-81A03599E9F4}"/>
              </a:ext>
            </a:extLst>
          </p:cNvPr>
          <p:cNvGraphicFramePr>
            <a:graphicFrameLocks noGrp="1"/>
          </p:cNvGraphicFramePr>
          <p:nvPr>
            <p:extLst>
              <p:ext uri="{D42A27DB-BD31-4B8C-83A1-F6EECF244321}">
                <p14:modId xmlns:p14="http://schemas.microsoft.com/office/powerpoint/2010/main" val="3761236272"/>
              </p:ext>
            </p:extLst>
          </p:nvPr>
        </p:nvGraphicFramePr>
        <p:xfrm>
          <a:off x="6564534" y="1588535"/>
          <a:ext cx="3843537" cy="1036320"/>
        </p:xfrm>
        <a:graphic>
          <a:graphicData uri="http://schemas.openxmlformats.org/drawingml/2006/table">
            <a:tbl>
              <a:tblPr firstRow="1" bandRow="1">
                <a:tableStyleId>{5C22544A-7EE6-4342-B048-85BDC9FD1C3A}</a:tableStyleId>
              </a:tblPr>
              <a:tblGrid>
                <a:gridCol w="1324714">
                  <a:extLst>
                    <a:ext uri="{9D8B030D-6E8A-4147-A177-3AD203B41FA5}">
                      <a16:colId xmlns:a16="http://schemas.microsoft.com/office/drawing/2014/main" val="2448409302"/>
                    </a:ext>
                  </a:extLst>
                </a:gridCol>
                <a:gridCol w="1332000">
                  <a:extLst>
                    <a:ext uri="{9D8B030D-6E8A-4147-A177-3AD203B41FA5}">
                      <a16:colId xmlns:a16="http://schemas.microsoft.com/office/drawing/2014/main" val="620592273"/>
                    </a:ext>
                  </a:extLst>
                </a:gridCol>
                <a:gridCol w="1186823">
                  <a:extLst>
                    <a:ext uri="{9D8B030D-6E8A-4147-A177-3AD203B41FA5}">
                      <a16:colId xmlns:a16="http://schemas.microsoft.com/office/drawing/2014/main" val="2388349281"/>
                    </a:ext>
                  </a:extLst>
                </a:gridCol>
              </a:tblGrid>
              <a:tr h="246192">
                <a:tc>
                  <a:txBody>
                    <a:bodyPr/>
                    <a:lstStyle/>
                    <a:p>
                      <a:pPr algn="ctr"/>
                      <a:r>
                        <a:rPr lang="en-US" sz="1200" dirty="0">
                          <a:latin typeface="Century Gothic" panose="020B0502020202020204" pitchFamily="34" charset="0"/>
                        </a:rPr>
                        <a:t>Fee Rate</a:t>
                      </a:r>
                    </a:p>
                  </a:txBody>
                  <a:tcPr anchor="b">
                    <a:solidFill>
                      <a:srgbClr val="9966FF">
                        <a:alpha val="60000"/>
                      </a:srgbClr>
                    </a:solidFill>
                  </a:tcPr>
                </a:tc>
                <a:tc>
                  <a:txBody>
                    <a:bodyPr/>
                    <a:lstStyle/>
                    <a:p>
                      <a:pPr algn="ctr"/>
                      <a:r>
                        <a:rPr lang="en-US" sz="1200" dirty="0">
                          <a:latin typeface="Century Gothic" panose="020B0502020202020204" pitchFamily="34" charset="0"/>
                        </a:rPr>
                        <a:t>Avg Annual Amount</a:t>
                      </a:r>
                    </a:p>
                  </a:txBody>
                  <a:tcPr anchor="b">
                    <a:solidFill>
                      <a:srgbClr val="9966FF">
                        <a:alpha val="60000"/>
                      </a:srgbClr>
                    </a:solidFill>
                  </a:tcPr>
                </a:tc>
                <a:tc>
                  <a:txBody>
                    <a:bodyPr/>
                    <a:lstStyle/>
                    <a:p>
                      <a:pPr algn="ctr"/>
                      <a:r>
                        <a:rPr lang="en-US" sz="1200" dirty="0">
                          <a:latin typeface="Century Gothic" panose="020B0502020202020204" pitchFamily="34" charset="0"/>
                        </a:rPr>
                        <a:t>%RTP Funding Gap</a:t>
                      </a:r>
                    </a:p>
                  </a:txBody>
                  <a:tcPr anchor="b">
                    <a:solidFill>
                      <a:srgbClr val="9966FF">
                        <a:alpha val="60000"/>
                      </a:srgbClr>
                    </a:solidFill>
                  </a:tcPr>
                </a:tc>
                <a:extLst>
                  <a:ext uri="{0D108BD9-81ED-4DB2-BD59-A6C34878D82A}">
                    <a16:rowId xmlns:a16="http://schemas.microsoft.com/office/drawing/2014/main" val="1005104120"/>
                  </a:ext>
                </a:extLst>
              </a:tr>
              <a:tr h="266317">
                <a:tc>
                  <a:txBody>
                    <a:bodyPr/>
                    <a:lstStyle/>
                    <a:p>
                      <a:pPr algn="ctr"/>
                      <a:r>
                        <a:rPr lang="en-US" sz="2000" kern="1200" dirty="0">
                          <a:solidFill>
                            <a:schemeClr val="bg2">
                              <a:lumMod val="25000"/>
                            </a:schemeClr>
                          </a:solidFill>
                          <a:latin typeface="+mn-lt"/>
                          <a:ea typeface="+mn-ea"/>
                          <a:cs typeface="+mn-cs"/>
                        </a:rPr>
                        <a:t>2x current</a:t>
                      </a:r>
                    </a:p>
                  </a:txBody>
                  <a:tcPr anchor="ctr">
                    <a:solidFill>
                      <a:srgbClr val="EEDDFF"/>
                    </a:solidFill>
                  </a:tcPr>
                </a:tc>
                <a:tc>
                  <a:txBody>
                    <a:bodyPr/>
                    <a:lstStyle/>
                    <a:p>
                      <a:pPr algn="ctr"/>
                      <a:r>
                        <a:rPr lang="en-US" sz="3200" b="1" dirty="0">
                          <a:solidFill>
                            <a:schemeClr val="bg2">
                              <a:lumMod val="25000"/>
                            </a:schemeClr>
                          </a:solidFill>
                          <a:latin typeface="+mn-lt"/>
                        </a:rPr>
                        <a:t>$0.4M</a:t>
                      </a:r>
                    </a:p>
                  </a:txBody>
                  <a:tcPr anchor="ctr">
                    <a:solidFill>
                      <a:srgbClr val="EEDDFF"/>
                    </a:solidFill>
                  </a:tcPr>
                </a:tc>
                <a:tc>
                  <a:txBody>
                    <a:bodyPr/>
                    <a:lstStyle/>
                    <a:p>
                      <a:pPr algn="ctr"/>
                      <a:r>
                        <a:rPr lang="en-US" sz="3200" dirty="0">
                          <a:solidFill>
                            <a:schemeClr val="bg2">
                              <a:lumMod val="25000"/>
                            </a:schemeClr>
                          </a:solidFill>
                          <a:latin typeface="+mn-lt"/>
                        </a:rPr>
                        <a:t>2%</a:t>
                      </a:r>
                    </a:p>
                  </a:txBody>
                  <a:tcPr anchor="ctr">
                    <a:solidFill>
                      <a:srgbClr val="EEDDFF"/>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559022"/>
            <a:ext cx="9920955" cy="32283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(by use): </a:t>
            </a:r>
            <a:r>
              <a:rPr lang="en-US" sz="4400" dirty="0"/>
              <a:t>May be used for any transportation purpose.</a:t>
            </a:r>
          </a:p>
          <a:p>
            <a:r>
              <a:rPr lang="en-US" sz="4400" b="1" dirty="0"/>
              <a:t>Fungible (basin-wide): </a:t>
            </a:r>
            <a:r>
              <a:rPr lang="en-US" sz="4400" dirty="0"/>
              <a:t>May be used throughout the Basin.</a:t>
            </a:r>
          </a:p>
          <a:p>
            <a:r>
              <a:rPr lang="en-US" sz="4400" b="1" dirty="0"/>
              <a:t>Equity (visitors/residents): </a:t>
            </a:r>
            <a:r>
              <a:rPr lang="en-US" sz="4400" dirty="0"/>
              <a:t>Captures funding from day and overnight visitors.</a:t>
            </a:r>
          </a:p>
          <a:p>
            <a:pPr marL="0" indent="0">
              <a:buNone/>
            </a:pPr>
            <a:r>
              <a:rPr lang="en-US" sz="4400" dirty="0"/>
              <a:t>Cons:</a:t>
            </a:r>
          </a:p>
          <a:p>
            <a:r>
              <a:rPr lang="en-US" sz="4400" b="1" dirty="0"/>
              <a:t>Equity (by income): </a:t>
            </a:r>
            <a:r>
              <a:rPr lang="en-US" sz="4400" dirty="0"/>
              <a:t>No data to evaluate.</a:t>
            </a:r>
          </a:p>
          <a:p>
            <a:r>
              <a:rPr lang="en-US" sz="4400" b="1" dirty="0"/>
              <a:t>Sustainable: </a:t>
            </a:r>
            <a:r>
              <a:rPr lang="en-US" sz="4400" dirty="0"/>
              <a:t>Not predictable or bondable but does generate significant revenue.</a:t>
            </a:r>
          </a:p>
          <a:p>
            <a:r>
              <a:rPr lang="en-US" sz="4400" b="1" dirty="0"/>
              <a:t>Transparent: </a:t>
            </a:r>
            <a:r>
              <a:rPr lang="en-US" sz="4400" dirty="0"/>
              <a:t>Not transparent as a transportation funding source to those paying.</a:t>
            </a:r>
          </a:p>
          <a:p>
            <a:pPr marL="0" indent="0">
              <a:buNone/>
            </a:pPr>
            <a:r>
              <a:rPr lang="en-US" sz="4400" dirty="0"/>
              <a:t>Other:</a:t>
            </a:r>
          </a:p>
          <a:p>
            <a:r>
              <a:rPr lang="en-US" sz="4400" dirty="0"/>
              <a:t>The Mobility Mitigation Fee is not necessarily a revenue strategy however through the update, in progress, the fee is proposed to increase over revenues assumed in the 2020 RTP and could help fill the $20M gap.</a:t>
            </a:r>
          </a:p>
          <a:p>
            <a:pPr marL="0" indent="0">
              <a:buNone/>
            </a:pPr>
            <a:endParaRPr lang="en-US" dirty="0"/>
          </a:p>
        </p:txBody>
      </p:sp>
    </p:spTree>
    <p:extLst>
      <p:ext uri="{BB962C8B-B14F-4D97-AF65-F5344CB8AC3E}">
        <p14:creationId xmlns:p14="http://schemas.microsoft.com/office/powerpoint/2010/main" val="226545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D5CFE-739B-BA17-4F90-BF232520B296}"/>
              </a:ext>
            </a:extLst>
          </p:cNvPr>
          <p:cNvSpPr>
            <a:spLocks noGrp="1"/>
          </p:cNvSpPr>
          <p:nvPr>
            <p:ph type="title"/>
          </p:nvPr>
        </p:nvSpPr>
        <p:spPr/>
        <p:txBody>
          <a:bodyPr/>
          <a:lstStyle/>
          <a:p>
            <a:r>
              <a:rPr lang="en-US" dirty="0"/>
              <a:t>SECTION 1</a:t>
            </a:r>
          </a:p>
        </p:txBody>
      </p:sp>
      <p:sp>
        <p:nvSpPr>
          <p:cNvPr id="3" name="Content Placeholder 2">
            <a:extLst>
              <a:ext uri="{FF2B5EF4-FFF2-40B4-BE49-F238E27FC236}">
                <a16:creationId xmlns:a16="http://schemas.microsoft.com/office/drawing/2014/main" id="{F7BC8230-189F-ADEF-68CA-5EE9EAB8B7CD}"/>
              </a:ext>
            </a:extLst>
          </p:cNvPr>
          <p:cNvSpPr>
            <a:spLocks noGrp="1"/>
          </p:cNvSpPr>
          <p:nvPr>
            <p:ph type="body" idx="1"/>
          </p:nvPr>
        </p:nvSpPr>
        <p:spPr/>
        <p:txBody>
          <a:bodyPr/>
          <a:lstStyle/>
          <a:p>
            <a:r>
              <a:rPr lang="en-US" dirty="0">
                <a:solidFill>
                  <a:schemeClr val="tx1"/>
                </a:solidFill>
              </a:rPr>
              <a:t>TAHOE BASIN TRANSPORTATION PLANNING</a:t>
            </a:r>
          </a:p>
          <a:p>
            <a:endParaRPr lang="en-US" dirty="0"/>
          </a:p>
        </p:txBody>
      </p:sp>
    </p:spTree>
    <p:extLst>
      <p:ext uri="{BB962C8B-B14F-4D97-AF65-F5344CB8AC3E}">
        <p14:creationId xmlns:p14="http://schemas.microsoft.com/office/powerpoint/2010/main" val="507404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REGIONAL: Rental Car Mitigation Fee</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Fee paid on cars rented within the Basin (100% increase in current fee.)</a:t>
            </a:r>
          </a:p>
          <a:p>
            <a:pPr marL="0" indent="0">
              <a:buNone/>
            </a:pPr>
            <a:endParaRPr lang="en-US" sz="1400" dirty="0"/>
          </a:p>
          <a:p>
            <a:pPr marL="0" indent="0">
              <a:buNone/>
            </a:pPr>
            <a:r>
              <a:rPr lang="en-US" sz="1400" dirty="0"/>
              <a:t>Tahoe Regional Planning Agency authorizes.</a:t>
            </a:r>
          </a:p>
          <a:p>
            <a:pPr marL="0" indent="0">
              <a:buNone/>
            </a:pPr>
            <a:endParaRPr lang="en-US" sz="1400" dirty="0"/>
          </a:p>
        </p:txBody>
      </p:sp>
      <p:graphicFrame>
        <p:nvGraphicFramePr>
          <p:cNvPr id="6" name="Table 3">
            <a:extLst>
              <a:ext uri="{FF2B5EF4-FFF2-40B4-BE49-F238E27FC236}">
                <a16:creationId xmlns:a16="http://schemas.microsoft.com/office/drawing/2014/main" id="{EC92CADF-D8DA-5715-47DD-1A89A5FA0593}"/>
              </a:ext>
            </a:extLst>
          </p:cNvPr>
          <p:cNvGraphicFramePr>
            <a:graphicFrameLocks noGrp="1"/>
          </p:cNvGraphicFramePr>
          <p:nvPr>
            <p:extLst>
              <p:ext uri="{D42A27DB-BD31-4B8C-83A1-F6EECF244321}">
                <p14:modId xmlns:p14="http://schemas.microsoft.com/office/powerpoint/2010/main" val="3640523345"/>
              </p:ext>
            </p:extLst>
          </p:nvPr>
        </p:nvGraphicFramePr>
        <p:xfrm>
          <a:off x="6875738" y="1481618"/>
          <a:ext cx="3843537" cy="1036320"/>
        </p:xfrm>
        <a:graphic>
          <a:graphicData uri="http://schemas.openxmlformats.org/drawingml/2006/table">
            <a:tbl>
              <a:tblPr firstRow="1" bandRow="1">
                <a:tableStyleId>{5C22544A-7EE6-4342-B048-85BDC9FD1C3A}</a:tableStyleId>
              </a:tblPr>
              <a:tblGrid>
                <a:gridCol w="1245514">
                  <a:extLst>
                    <a:ext uri="{9D8B030D-6E8A-4147-A177-3AD203B41FA5}">
                      <a16:colId xmlns:a16="http://schemas.microsoft.com/office/drawing/2014/main" val="2448409302"/>
                    </a:ext>
                  </a:extLst>
                </a:gridCol>
                <a:gridCol w="1316844">
                  <a:extLst>
                    <a:ext uri="{9D8B030D-6E8A-4147-A177-3AD203B41FA5}">
                      <a16:colId xmlns:a16="http://schemas.microsoft.com/office/drawing/2014/main" val="620592273"/>
                    </a:ext>
                  </a:extLst>
                </a:gridCol>
                <a:gridCol w="1281179">
                  <a:extLst>
                    <a:ext uri="{9D8B030D-6E8A-4147-A177-3AD203B41FA5}">
                      <a16:colId xmlns:a16="http://schemas.microsoft.com/office/drawing/2014/main" val="2388349281"/>
                    </a:ext>
                  </a:extLst>
                </a:gridCol>
              </a:tblGrid>
              <a:tr h="246192">
                <a:tc>
                  <a:txBody>
                    <a:bodyPr/>
                    <a:lstStyle/>
                    <a:p>
                      <a:pPr algn="ctr"/>
                      <a:r>
                        <a:rPr lang="en-US" sz="1200" dirty="0">
                          <a:latin typeface="Century Gothic" panose="020B0502020202020204" pitchFamily="34" charset="0"/>
                        </a:rPr>
                        <a:t>Fee Rate per Car per Day</a:t>
                      </a:r>
                    </a:p>
                  </a:txBody>
                  <a:tcPr anchor="b">
                    <a:solidFill>
                      <a:srgbClr val="9966FF">
                        <a:alpha val="60000"/>
                      </a:srgbClr>
                    </a:solidFill>
                  </a:tcPr>
                </a:tc>
                <a:tc>
                  <a:txBody>
                    <a:bodyPr/>
                    <a:lstStyle/>
                    <a:p>
                      <a:pPr algn="ctr"/>
                      <a:r>
                        <a:rPr lang="en-US" sz="1200" dirty="0">
                          <a:latin typeface="Century Gothic" panose="020B0502020202020204" pitchFamily="34" charset="0"/>
                        </a:rPr>
                        <a:t>Avg Annual Amount</a:t>
                      </a:r>
                    </a:p>
                  </a:txBody>
                  <a:tcPr anchor="b">
                    <a:solidFill>
                      <a:srgbClr val="9966FF">
                        <a:alpha val="60000"/>
                      </a:srgbClr>
                    </a:solidFill>
                  </a:tcPr>
                </a:tc>
                <a:tc>
                  <a:txBody>
                    <a:bodyPr/>
                    <a:lstStyle/>
                    <a:p>
                      <a:pPr algn="ctr"/>
                      <a:r>
                        <a:rPr lang="en-US" sz="1200" dirty="0">
                          <a:latin typeface="Century Gothic" panose="020B0502020202020204" pitchFamily="34" charset="0"/>
                        </a:rPr>
                        <a:t>%RTP Funding Gap</a:t>
                      </a:r>
                    </a:p>
                  </a:txBody>
                  <a:tcPr anchor="b">
                    <a:solidFill>
                      <a:srgbClr val="9966FF">
                        <a:alpha val="60000"/>
                      </a:srgbClr>
                    </a:solidFill>
                  </a:tcPr>
                </a:tc>
                <a:extLst>
                  <a:ext uri="{0D108BD9-81ED-4DB2-BD59-A6C34878D82A}">
                    <a16:rowId xmlns:a16="http://schemas.microsoft.com/office/drawing/2014/main" val="1005104120"/>
                  </a:ext>
                </a:extLst>
              </a:tr>
              <a:tr h="266317">
                <a:tc>
                  <a:txBody>
                    <a:bodyPr/>
                    <a:lstStyle/>
                    <a:p>
                      <a:pPr algn="ctr"/>
                      <a:r>
                        <a:rPr lang="en-US" sz="2000" dirty="0">
                          <a:solidFill>
                            <a:schemeClr val="bg2">
                              <a:lumMod val="25000"/>
                            </a:schemeClr>
                          </a:solidFill>
                          <a:latin typeface="+mn-lt"/>
                        </a:rPr>
                        <a:t>$5.50</a:t>
                      </a:r>
                    </a:p>
                  </a:txBody>
                  <a:tcPr anchor="ctr">
                    <a:solidFill>
                      <a:srgbClr val="EEDDFF"/>
                    </a:solidFill>
                  </a:tcPr>
                </a:tc>
                <a:tc>
                  <a:txBody>
                    <a:bodyPr/>
                    <a:lstStyle/>
                    <a:p>
                      <a:pPr algn="ctr"/>
                      <a:r>
                        <a:rPr lang="en-US" sz="3200" b="1" dirty="0">
                          <a:solidFill>
                            <a:schemeClr val="bg2">
                              <a:lumMod val="25000"/>
                            </a:schemeClr>
                          </a:solidFill>
                          <a:latin typeface="+mn-lt"/>
                        </a:rPr>
                        <a:t>$0.1M</a:t>
                      </a:r>
                    </a:p>
                  </a:txBody>
                  <a:tcPr anchor="ctr">
                    <a:solidFill>
                      <a:srgbClr val="EEDDFF"/>
                    </a:solidFill>
                  </a:tcPr>
                </a:tc>
                <a:tc>
                  <a:txBody>
                    <a:bodyPr/>
                    <a:lstStyle/>
                    <a:p>
                      <a:pPr algn="ctr"/>
                      <a:r>
                        <a:rPr lang="en-US" sz="3200" dirty="0">
                          <a:solidFill>
                            <a:schemeClr val="bg2">
                              <a:lumMod val="25000"/>
                            </a:schemeClr>
                          </a:solidFill>
                          <a:latin typeface="+mn-lt"/>
                        </a:rPr>
                        <a:t>&lt;1%</a:t>
                      </a:r>
                    </a:p>
                  </a:txBody>
                  <a:tcPr anchor="ctr">
                    <a:solidFill>
                      <a:srgbClr val="EEDDFF"/>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559022"/>
            <a:ext cx="9920955" cy="32283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(by use): </a:t>
            </a:r>
            <a:r>
              <a:rPr lang="en-US" sz="4400" dirty="0"/>
              <a:t>May be used for any transportation purpose.</a:t>
            </a:r>
          </a:p>
          <a:p>
            <a:r>
              <a:rPr lang="en-US" sz="4400" b="1" dirty="0"/>
              <a:t>Fungible (basin-wide): </a:t>
            </a:r>
            <a:r>
              <a:rPr lang="en-US" sz="4400" dirty="0"/>
              <a:t>May be used throughout the Basin.</a:t>
            </a:r>
          </a:p>
          <a:p>
            <a:r>
              <a:rPr lang="en-US" sz="4400" b="1" dirty="0"/>
              <a:t>Equity (by income): </a:t>
            </a:r>
            <a:r>
              <a:rPr lang="en-US" sz="4400" dirty="0"/>
              <a:t>Households spend similar percent of income on car rental.</a:t>
            </a:r>
          </a:p>
          <a:p>
            <a:r>
              <a:rPr lang="en-US" sz="4400" b="1" dirty="0"/>
              <a:t>Equity (visitors/residents): </a:t>
            </a:r>
            <a:r>
              <a:rPr lang="en-US" sz="4400" dirty="0"/>
              <a:t>Captures funding from day and overnight visitors.</a:t>
            </a:r>
          </a:p>
          <a:p>
            <a:pPr marL="0" indent="0">
              <a:buNone/>
            </a:pPr>
            <a:r>
              <a:rPr lang="en-US" sz="4400" dirty="0"/>
              <a:t>Cons:</a:t>
            </a:r>
          </a:p>
          <a:p>
            <a:r>
              <a:rPr lang="en-US" sz="4400" b="1" dirty="0"/>
              <a:t>Sustainable: </a:t>
            </a:r>
            <a:r>
              <a:rPr lang="en-US" sz="4400" dirty="0"/>
              <a:t>Not predictable or bondable and does not generate significant revenue. </a:t>
            </a:r>
          </a:p>
          <a:p>
            <a:r>
              <a:rPr lang="en-US" sz="4400" b="1" dirty="0"/>
              <a:t>Transparent: </a:t>
            </a:r>
            <a:r>
              <a:rPr lang="en-US" sz="4400" dirty="0"/>
              <a:t>Not transparent as a transportation funding source to those paying.</a:t>
            </a:r>
          </a:p>
          <a:p>
            <a:pPr marL="0" indent="0">
              <a:buNone/>
            </a:pPr>
            <a:r>
              <a:rPr lang="en-US" sz="4400" dirty="0"/>
              <a:t>Other:</a:t>
            </a:r>
          </a:p>
          <a:p>
            <a:r>
              <a:rPr lang="en-US" sz="4400" dirty="0"/>
              <a:t>The Rental Car Mitigation Fee is not a new revenue source, however an increase to the fee could be proposed to increase revenues over those assumed in the 2020 RTP.</a:t>
            </a:r>
          </a:p>
          <a:p>
            <a:pPr marL="0" indent="0">
              <a:buNone/>
            </a:pPr>
            <a:endParaRPr lang="en-US" dirty="0"/>
          </a:p>
        </p:txBody>
      </p:sp>
    </p:spTree>
    <p:extLst>
      <p:ext uri="{BB962C8B-B14F-4D97-AF65-F5344CB8AC3E}">
        <p14:creationId xmlns:p14="http://schemas.microsoft.com/office/powerpoint/2010/main" val="519547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PRIVATE: Commuter Transit Subsidies</a:t>
            </a:r>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752742" y="1476854"/>
            <a:ext cx="5160948" cy="2082168"/>
          </a:xfrm>
        </p:spPr>
        <p:txBody>
          <a:bodyPr>
            <a:normAutofit/>
          </a:bodyPr>
          <a:lstStyle/>
          <a:p>
            <a:pPr marL="0" indent="0">
              <a:buNone/>
            </a:pPr>
            <a:r>
              <a:rPr lang="en-US" sz="1400" dirty="0"/>
              <a:t>Private employers</a:t>
            </a:r>
          </a:p>
          <a:p>
            <a:pPr marL="0" indent="0">
              <a:buNone/>
            </a:pPr>
            <a:endParaRPr lang="en-US" sz="1400" dirty="0"/>
          </a:p>
        </p:txBody>
      </p:sp>
      <p:graphicFrame>
        <p:nvGraphicFramePr>
          <p:cNvPr id="8" name="Table 3">
            <a:extLst>
              <a:ext uri="{FF2B5EF4-FFF2-40B4-BE49-F238E27FC236}">
                <a16:creationId xmlns:a16="http://schemas.microsoft.com/office/drawing/2014/main" id="{91AF5D50-714C-8912-594D-615D580E9CA4}"/>
              </a:ext>
            </a:extLst>
          </p:cNvPr>
          <p:cNvGraphicFramePr>
            <a:graphicFrameLocks noGrp="1"/>
          </p:cNvGraphicFramePr>
          <p:nvPr>
            <p:extLst>
              <p:ext uri="{D42A27DB-BD31-4B8C-83A1-F6EECF244321}">
                <p14:modId xmlns:p14="http://schemas.microsoft.com/office/powerpoint/2010/main" val="1527309519"/>
              </p:ext>
            </p:extLst>
          </p:nvPr>
        </p:nvGraphicFramePr>
        <p:xfrm>
          <a:off x="6477712" y="1588535"/>
          <a:ext cx="3843537" cy="1036320"/>
        </p:xfrm>
        <a:graphic>
          <a:graphicData uri="http://schemas.openxmlformats.org/drawingml/2006/table">
            <a:tbl>
              <a:tblPr firstRow="1" bandRow="1">
                <a:tableStyleId>{5C22544A-7EE6-4342-B048-85BDC9FD1C3A}</a:tableStyleId>
              </a:tblPr>
              <a:tblGrid>
                <a:gridCol w="1281179">
                  <a:extLst>
                    <a:ext uri="{9D8B030D-6E8A-4147-A177-3AD203B41FA5}">
                      <a16:colId xmlns:a16="http://schemas.microsoft.com/office/drawing/2014/main" val="2448409302"/>
                    </a:ext>
                  </a:extLst>
                </a:gridCol>
                <a:gridCol w="1281179">
                  <a:extLst>
                    <a:ext uri="{9D8B030D-6E8A-4147-A177-3AD203B41FA5}">
                      <a16:colId xmlns:a16="http://schemas.microsoft.com/office/drawing/2014/main" val="620592273"/>
                    </a:ext>
                  </a:extLst>
                </a:gridCol>
                <a:gridCol w="1281179">
                  <a:extLst>
                    <a:ext uri="{9D8B030D-6E8A-4147-A177-3AD203B41FA5}">
                      <a16:colId xmlns:a16="http://schemas.microsoft.com/office/drawing/2014/main" val="2388349281"/>
                    </a:ext>
                  </a:extLst>
                </a:gridCol>
              </a:tblGrid>
              <a:tr h="246192">
                <a:tc>
                  <a:txBody>
                    <a:bodyPr/>
                    <a:lstStyle/>
                    <a:p>
                      <a:pPr algn="ctr"/>
                      <a:r>
                        <a:rPr lang="en-US" sz="1200" dirty="0">
                          <a:latin typeface="Century Gothic" panose="020B0502020202020204" pitchFamily="34" charset="0"/>
                        </a:rPr>
                        <a:t>Tax/Fee Rate</a:t>
                      </a:r>
                    </a:p>
                  </a:txBody>
                  <a:tcPr anchor="b">
                    <a:solidFill>
                      <a:srgbClr val="D6A300">
                        <a:alpha val="60000"/>
                      </a:srgbClr>
                    </a:solidFill>
                  </a:tcPr>
                </a:tc>
                <a:tc>
                  <a:txBody>
                    <a:bodyPr/>
                    <a:lstStyle/>
                    <a:p>
                      <a:pPr algn="ctr"/>
                      <a:r>
                        <a:rPr lang="en-US" sz="1200" dirty="0">
                          <a:latin typeface="Century Gothic" panose="020B0502020202020204" pitchFamily="34" charset="0"/>
                        </a:rPr>
                        <a:t>Avg Annual Amount</a:t>
                      </a:r>
                    </a:p>
                  </a:txBody>
                  <a:tcPr anchor="b">
                    <a:solidFill>
                      <a:srgbClr val="D6A300">
                        <a:alpha val="60000"/>
                      </a:srgbClr>
                    </a:solidFill>
                  </a:tcPr>
                </a:tc>
                <a:tc>
                  <a:txBody>
                    <a:bodyPr/>
                    <a:lstStyle/>
                    <a:p>
                      <a:pPr algn="ctr"/>
                      <a:r>
                        <a:rPr lang="en-US" sz="1200" dirty="0">
                          <a:latin typeface="Century Gothic" panose="020B0502020202020204" pitchFamily="34" charset="0"/>
                        </a:rPr>
                        <a:t>%RTP Funding Gap</a:t>
                      </a:r>
                    </a:p>
                  </a:txBody>
                  <a:tcPr anchor="b">
                    <a:solidFill>
                      <a:srgbClr val="D6A300">
                        <a:alpha val="60000"/>
                      </a:srgbClr>
                    </a:solidFill>
                  </a:tcPr>
                </a:tc>
                <a:extLst>
                  <a:ext uri="{0D108BD9-81ED-4DB2-BD59-A6C34878D82A}">
                    <a16:rowId xmlns:a16="http://schemas.microsoft.com/office/drawing/2014/main" val="1005104120"/>
                  </a:ext>
                </a:extLst>
              </a:tr>
              <a:tr h="266317">
                <a:tc>
                  <a:txBody>
                    <a:bodyPr/>
                    <a:lstStyle/>
                    <a:p>
                      <a:pPr algn="ctr"/>
                      <a:r>
                        <a:rPr lang="en-US" sz="3200" dirty="0">
                          <a:solidFill>
                            <a:schemeClr val="bg2">
                              <a:lumMod val="25000"/>
                            </a:schemeClr>
                          </a:solidFill>
                          <a:latin typeface="+mn-lt"/>
                        </a:rPr>
                        <a:t>TBD</a:t>
                      </a:r>
                    </a:p>
                  </a:txBody>
                  <a:tcPr anchor="ctr">
                    <a:solidFill>
                      <a:srgbClr val="FFE699"/>
                    </a:solidFill>
                  </a:tcPr>
                </a:tc>
                <a:tc>
                  <a:txBody>
                    <a:bodyPr/>
                    <a:lstStyle/>
                    <a:p>
                      <a:pPr algn="ctr"/>
                      <a:r>
                        <a:rPr lang="en-US" sz="3200" b="1" dirty="0">
                          <a:solidFill>
                            <a:schemeClr val="bg2">
                              <a:lumMod val="25000"/>
                            </a:schemeClr>
                          </a:solidFill>
                          <a:latin typeface="+mn-lt"/>
                        </a:rPr>
                        <a:t>TBD</a:t>
                      </a:r>
                    </a:p>
                  </a:txBody>
                  <a:tcPr anchor="ctr">
                    <a:solidFill>
                      <a:srgbClr val="FFE699"/>
                    </a:solidFill>
                  </a:tcPr>
                </a:tc>
                <a:tc>
                  <a:txBody>
                    <a:bodyPr/>
                    <a:lstStyle/>
                    <a:p>
                      <a:pPr algn="ctr"/>
                      <a:r>
                        <a:rPr lang="en-US" sz="3200" dirty="0">
                          <a:solidFill>
                            <a:schemeClr val="bg2">
                              <a:lumMod val="25000"/>
                            </a:schemeClr>
                          </a:solidFill>
                          <a:latin typeface="+mn-lt"/>
                        </a:rPr>
                        <a:t>TBD</a:t>
                      </a:r>
                    </a:p>
                  </a:txBody>
                  <a:tcPr anchor="ctr">
                    <a:solidFill>
                      <a:srgbClr val="FFE699"/>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056560"/>
            <a:ext cx="9920955" cy="3228382"/>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(basin-wide): </a:t>
            </a:r>
            <a:r>
              <a:rPr lang="en-US" sz="4400" dirty="0"/>
              <a:t>Major employers are located throughout the Basin.</a:t>
            </a:r>
          </a:p>
          <a:p>
            <a:pPr marL="0" indent="0">
              <a:buNone/>
            </a:pPr>
            <a:r>
              <a:rPr lang="en-US" sz="4400" dirty="0"/>
              <a:t>Cons:</a:t>
            </a:r>
          </a:p>
          <a:p>
            <a:r>
              <a:rPr lang="en-US" sz="4400" b="1" dirty="0"/>
              <a:t>Fungible (by use): </a:t>
            </a:r>
            <a:r>
              <a:rPr lang="en-US" sz="4400" dirty="0"/>
              <a:t>Funding restricted to those working for major employers. </a:t>
            </a:r>
          </a:p>
          <a:p>
            <a:r>
              <a:rPr lang="en-US" sz="4400" b="1" dirty="0"/>
              <a:t>Equity (visitors/residents): </a:t>
            </a:r>
            <a:r>
              <a:rPr lang="en-US" sz="4400" dirty="0"/>
              <a:t>Does not capture funding from visitors.</a:t>
            </a:r>
          </a:p>
          <a:p>
            <a:r>
              <a:rPr lang="en-US" sz="4400" b="1" dirty="0"/>
              <a:t>Transparent: </a:t>
            </a:r>
            <a:r>
              <a:rPr lang="en-US" sz="4400" dirty="0"/>
              <a:t>Not transparent as a transportation funding source to those paying.</a:t>
            </a:r>
          </a:p>
          <a:p>
            <a:pPr marL="0" indent="0">
              <a:buNone/>
            </a:pPr>
            <a:r>
              <a:rPr lang="en-US" sz="4400" dirty="0"/>
              <a:t>Other:</a:t>
            </a:r>
          </a:p>
          <a:p>
            <a:r>
              <a:rPr lang="en-US" sz="4400" b="1" dirty="0"/>
              <a:t>Equity (by income): </a:t>
            </a:r>
            <a:r>
              <a:rPr lang="en-US" sz="4400" dirty="0"/>
              <a:t>Difficult to evaluate depending on the employer.</a:t>
            </a:r>
          </a:p>
          <a:p>
            <a:r>
              <a:rPr lang="en-US" sz="4400" b="1" dirty="0"/>
              <a:t>Sustainable: </a:t>
            </a:r>
            <a:r>
              <a:rPr lang="en-US" sz="4400" dirty="0"/>
              <a:t>To be determined.  May provide significant and predictable funding based on the amount but is not bondable.</a:t>
            </a:r>
          </a:p>
          <a:p>
            <a:pPr marL="0" indent="0">
              <a:buNone/>
            </a:pPr>
            <a:endParaRPr lang="en-US" dirty="0"/>
          </a:p>
        </p:txBody>
      </p:sp>
    </p:spTree>
    <p:extLst>
      <p:ext uri="{BB962C8B-B14F-4D97-AF65-F5344CB8AC3E}">
        <p14:creationId xmlns:p14="http://schemas.microsoft.com/office/powerpoint/2010/main" val="42929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STATE: </a:t>
            </a:r>
            <a:r>
              <a:rPr lang="en-US" sz="3200" dirty="0"/>
              <a:t>CA &amp; NV Funding Formula Population Adjustment</a:t>
            </a:r>
            <a:endParaRPr lang="en-US" dirty="0"/>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838200" y="1451405"/>
            <a:ext cx="5160948" cy="2082168"/>
          </a:xfrm>
        </p:spPr>
        <p:txBody>
          <a:bodyPr>
            <a:normAutofit/>
          </a:bodyPr>
          <a:lstStyle/>
          <a:p>
            <a:pPr marL="0" indent="0">
              <a:buNone/>
            </a:pPr>
            <a:r>
              <a:rPr lang="en-US" sz="1400" dirty="0"/>
              <a:t>CA &amp; NV adopt same population basis for Basin that federal government adopted in 2015 for transportation formula funding resulting in an increase in state formula funding.</a:t>
            </a:r>
          </a:p>
          <a:p>
            <a:pPr marL="0" indent="0">
              <a:buNone/>
            </a:pPr>
            <a:endParaRPr lang="en-US" sz="1400" dirty="0"/>
          </a:p>
          <a:p>
            <a:pPr marL="0" indent="0">
              <a:buNone/>
            </a:pPr>
            <a:r>
              <a:rPr lang="en-US" sz="1400" dirty="0"/>
              <a:t>CA &amp; NV legislatures authorizes.</a:t>
            </a:r>
          </a:p>
          <a:p>
            <a:pPr marL="0" indent="0">
              <a:buNone/>
            </a:pPr>
            <a:endParaRPr lang="en-US" sz="1400" dirty="0"/>
          </a:p>
        </p:txBody>
      </p:sp>
      <p:graphicFrame>
        <p:nvGraphicFramePr>
          <p:cNvPr id="6" name="Table 3">
            <a:extLst>
              <a:ext uri="{FF2B5EF4-FFF2-40B4-BE49-F238E27FC236}">
                <a16:creationId xmlns:a16="http://schemas.microsoft.com/office/drawing/2014/main" id="{D8A5CEFB-714C-67EC-D4BB-1F9AC3FFDC6A}"/>
              </a:ext>
            </a:extLst>
          </p:cNvPr>
          <p:cNvGraphicFramePr>
            <a:graphicFrameLocks noGrp="1"/>
          </p:cNvGraphicFramePr>
          <p:nvPr>
            <p:extLst>
              <p:ext uri="{D42A27DB-BD31-4B8C-83A1-F6EECF244321}">
                <p14:modId xmlns:p14="http://schemas.microsoft.com/office/powerpoint/2010/main" val="307391747"/>
              </p:ext>
            </p:extLst>
          </p:nvPr>
        </p:nvGraphicFramePr>
        <p:xfrm>
          <a:off x="6385073" y="1690688"/>
          <a:ext cx="4117773" cy="1036320"/>
        </p:xfrm>
        <a:graphic>
          <a:graphicData uri="http://schemas.openxmlformats.org/drawingml/2006/table">
            <a:tbl>
              <a:tblPr firstRow="1" bandRow="1">
                <a:tableStyleId>{5C22544A-7EE6-4342-B048-85BDC9FD1C3A}</a:tableStyleId>
              </a:tblPr>
              <a:tblGrid>
                <a:gridCol w="1258451">
                  <a:extLst>
                    <a:ext uri="{9D8B030D-6E8A-4147-A177-3AD203B41FA5}">
                      <a16:colId xmlns:a16="http://schemas.microsoft.com/office/drawing/2014/main" val="2448409302"/>
                    </a:ext>
                  </a:extLst>
                </a:gridCol>
                <a:gridCol w="1439705">
                  <a:extLst>
                    <a:ext uri="{9D8B030D-6E8A-4147-A177-3AD203B41FA5}">
                      <a16:colId xmlns:a16="http://schemas.microsoft.com/office/drawing/2014/main" val="620592273"/>
                    </a:ext>
                  </a:extLst>
                </a:gridCol>
                <a:gridCol w="1419617">
                  <a:extLst>
                    <a:ext uri="{9D8B030D-6E8A-4147-A177-3AD203B41FA5}">
                      <a16:colId xmlns:a16="http://schemas.microsoft.com/office/drawing/2014/main" val="2388349281"/>
                    </a:ext>
                  </a:extLst>
                </a:gridCol>
              </a:tblGrid>
              <a:tr h="402854">
                <a:tc>
                  <a:txBody>
                    <a:bodyPr/>
                    <a:lstStyle/>
                    <a:p>
                      <a:pPr algn="ctr"/>
                      <a:endParaRPr lang="en-US" sz="1200" dirty="0">
                        <a:latin typeface="Century Gothic" panose="020B0502020202020204" pitchFamily="34" charset="0"/>
                      </a:endParaRPr>
                    </a:p>
                  </a:txBody>
                  <a:tcPr anchor="ctr">
                    <a:solidFill>
                      <a:srgbClr val="666699">
                        <a:alpha val="70000"/>
                      </a:srgbClr>
                    </a:solidFill>
                  </a:tcPr>
                </a:tc>
                <a:tc>
                  <a:txBody>
                    <a:bodyPr/>
                    <a:lstStyle/>
                    <a:p>
                      <a:pPr algn="ctr"/>
                      <a:r>
                        <a:rPr lang="en-US" sz="1200" dirty="0">
                          <a:latin typeface="Century Gothic" panose="020B0502020202020204" pitchFamily="34" charset="0"/>
                        </a:rPr>
                        <a:t>Avg Annual Amount</a:t>
                      </a:r>
                    </a:p>
                  </a:txBody>
                  <a:tcPr anchor="ctr">
                    <a:solidFill>
                      <a:srgbClr val="666699">
                        <a:alpha val="70000"/>
                      </a:srgbClr>
                    </a:solidFill>
                  </a:tcPr>
                </a:tc>
                <a:tc>
                  <a:txBody>
                    <a:bodyPr/>
                    <a:lstStyle/>
                    <a:p>
                      <a:pPr algn="ctr"/>
                      <a:r>
                        <a:rPr lang="en-US" sz="1200" dirty="0">
                          <a:latin typeface="Century Gothic" panose="020B0502020202020204" pitchFamily="34" charset="0"/>
                        </a:rPr>
                        <a:t>%RTP Funding Gap</a:t>
                      </a:r>
                    </a:p>
                  </a:txBody>
                  <a:tcPr anchor="ctr">
                    <a:solidFill>
                      <a:srgbClr val="666699">
                        <a:alpha val="70000"/>
                      </a:srgbClr>
                    </a:solidFill>
                  </a:tcPr>
                </a:tc>
                <a:extLst>
                  <a:ext uri="{0D108BD9-81ED-4DB2-BD59-A6C34878D82A}">
                    <a16:rowId xmlns:a16="http://schemas.microsoft.com/office/drawing/2014/main" val="1005104120"/>
                  </a:ext>
                </a:extLst>
              </a:tr>
              <a:tr h="510281">
                <a:tc>
                  <a:txBody>
                    <a:bodyPr/>
                    <a:lstStyle/>
                    <a:p>
                      <a:pPr algn="ctr"/>
                      <a:endParaRPr lang="en-US" sz="3200" dirty="0">
                        <a:solidFill>
                          <a:schemeClr val="bg2">
                            <a:lumMod val="25000"/>
                          </a:schemeClr>
                        </a:solidFill>
                        <a:latin typeface="+mn-lt"/>
                      </a:endParaRPr>
                    </a:p>
                  </a:txBody>
                  <a:tcPr anchor="ctr">
                    <a:solidFill>
                      <a:schemeClr val="tx2">
                        <a:lumMod val="20000"/>
                        <a:lumOff val="80000"/>
                      </a:schemeClr>
                    </a:solidFill>
                  </a:tcPr>
                </a:tc>
                <a:tc>
                  <a:txBody>
                    <a:bodyPr/>
                    <a:lstStyle/>
                    <a:p>
                      <a:pPr algn="ctr"/>
                      <a:r>
                        <a:rPr lang="en-US" sz="3200" b="1" dirty="0">
                          <a:solidFill>
                            <a:schemeClr val="bg2">
                              <a:lumMod val="25000"/>
                            </a:schemeClr>
                          </a:solidFill>
                          <a:latin typeface="+mn-lt"/>
                        </a:rPr>
                        <a:t>$2.9M</a:t>
                      </a:r>
                    </a:p>
                  </a:txBody>
                  <a:tcPr anchor="ctr">
                    <a:solidFill>
                      <a:schemeClr val="tx2">
                        <a:lumMod val="20000"/>
                        <a:lumOff val="80000"/>
                      </a:schemeClr>
                    </a:solidFill>
                  </a:tcPr>
                </a:tc>
                <a:tc>
                  <a:txBody>
                    <a:bodyPr/>
                    <a:lstStyle/>
                    <a:p>
                      <a:pPr algn="ctr"/>
                      <a:r>
                        <a:rPr lang="en-US" sz="3200" dirty="0">
                          <a:solidFill>
                            <a:schemeClr val="bg2">
                              <a:lumMod val="25000"/>
                            </a:schemeClr>
                          </a:solidFill>
                          <a:latin typeface="+mn-lt"/>
                        </a:rPr>
                        <a:t>15%</a:t>
                      </a:r>
                    </a:p>
                  </a:txBody>
                  <a:tcPr anchor="ctr">
                    <a:solidFill>
                      <a:schemeClr val="tx2">
                        <a:lumMod val="20000"/>
                        <a:lumOff val="80000"/>
                      </a:schemeClr>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056560"/>
            <a:ext cx="9920955" cy="3228382"/>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(basin-wide): </a:t>
            </a:r>
            <a:r>
              <a:rPr lang="en-US" sz="4400" dirty="0"/>
              <a:t>Program funding may be used throughout the Basin assuming both states adopt the formula change.</a:t>
            </a:r>
          </a:p>
          <a:p>
            <a:r>
              <a:rPr lang="en-US" sz="4400" b="1" dirty="0"/>
              <a:t>Equity (visitors/residents): </a:t>
            </a:r>
            <a:r>
              <a:rPr lang="en-US" sz="4400" dirty="0"/>
              <a:t>Statewide funding captures impact from visitors.</a:t>
            </a:r>
          </a:p>
          <a:p>
            <a:r>
              <a:rPr lang="en-US" sz="4400" b="1" dirty="0"/>
              <a:t>Sustainable: </a:t>
            </a:r>
            <a:r>
              <a:rPr lang="en-US" sz="4400" dirty="0"/>
              <a:t>Reasonably predictable and generates significant revenue, but not bondable.</a:t>
            </a:r>
          </a:p>
          <a:p>
            <a:pPr marL="0" indent="0">
              <a:buNone/>
            </a:pPr>
            <a:r>
              <a:rPr lang="en-US" sz="4400" dirty="0"/>
              <a:t>Cons:</a:t>
            </a:r>
          </a:p>
          <a:p>
            <a:r>
              <a:rPr lang="en-US" sz="4400" b="1" dirty="0"/>
              <a:t>Fungible (by use): </a:t>
            </a:r>
            <a:r>
              <a:rPr lang="en-US" sz="4400" dirty="0"/>
              <a:t>Funding restricted by program, limited funding for transit services, cannot fund local match for grants. </a:t>
            </a:r>
          </a:p>
          <a:p>
            <a:r>
              <a:rPr lang="en-US" sz="4400" b="1" dirty="0"/>
              <a:t>Equity (by income): </a:t>
            </a:r>
            <a:r>
              <a:rPr lang="en-US" sz="4400" dirty="0"/>
              <a:t>Funded mostly by gas tax and lower income households pay more as percent of income.</a:t>
            </a:r>
          </a:p>
          <a:p>
            <a:r>
              <a:rPr lang="en-US" sz="4400" b="1" dirty="0"/>
              <a:t>Transparent: </a:t>
            </a:r>
            <a:r>
              <a:rPr lang="en-US" sz="4400" dirty="0"/>
              <a:t>Not transparent as a transportation funding source to those paying.</a:t>
            </a:r>
          </a:p>
          <a:p>
            <a:pPr marL="0" indent="0">
              <a:buNone/>
            </a:pPr>
            <a:endParaRPr lang="en-US" dirty="0"/>
          </a:p>
        </p:txBody>
      </p:sp>
    </p:spTree>
    <p:extLst>
      <p:ext uri="{BB962C8B-B14F-4D97-AF65-F5344CB8AC3E}">
        <p14:creationId xmlns:p14="http://schemas.microsoft.com/office/powerpoint/2010/main" val="25824452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STATE: </a:t>
            </a:r>
            <a:r>
              <a:rPr lang="en-US" sz="3200" dirty="0"/>
              <a:t>California Budget Surplus Allocation</a:t>
            </a:r>
            <a:endParaRPr lang="en-US" dirty="0"/>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838200" y="1451405"/>
            <a:ext cx="5160948" cy="2082168"/>
          </a:xfrm>
        </p:spPr>
        <p:txBody>
          <a:bodyPr>
            <a:normAutofit/>
          </a:bodyPr>
          <a:lstStyle/>
          <a:p>
            <a:pPr marL="0" indent="0">
              <a:buNone/>
            </a:pPr>
            <a:r>
              <a:rPr lang="en-US" sz="1400" dirty="0"/>
              <a:t>One-time allocation of FY 2021-22 budget surplus.</a:t>
            </a:r>
          </a:p>
          <a:p>
            <a:pPr marL="0" indent="0">
              <a:buNone/>
            </a:pPr>
            <a:endParaRPr lang="en-US" sz="1400" dirty="0"/>
          </a:p>
          <a:p>
            <a:pPr marL="0" indent="0">
              <a:buNone/>
            </a:pPr>
            <a:r>
              <a:rPr lang="en-US" sz="1400" dirty="0"/>
              <a:t>California legislature authorizes.</a:t>
            </a:r>
          </a:p>
          <a:p>
            <a:pPr marL="0" indent="0">
              <a:buNone/>
            </a:pPr>
            <a:endParaRPr lang="en-US" sz="1400" dirty="0"/>
          </a:p>
        </p:txBody>
      </p:sp>
      <p:graphicFrame>
        <p:nvGraphicFramePr>
          <p:cNvPr id="7" name="Table 3">
            <a:extLst>
              <a:ext uri="{FF2B5EF4-FFF2-40B4-BE49-F238E27FC236}">
                <a16:creationId xmlns:a16="http://schemas.microsoft.com/office/drawing/2014/main" id="{F173BCE5-88AC-527F-C67D-9F4DF65F92E8}"/>
              </a:ext>
            </a:extLst>
          </p:cNvPr>
          <p:cNvGraphicFramePr>
            <a:graphicFrameLocks noGrp="1"/>
          </p:cNvGraphicFramePr>
          <p:nvPr>
            <p:extLst>
              <p:ext uri="{D42A27DB-BD31-4B8C-83A1-F6EECF244321}">
                <p14:modId xmlns:p14="http://schemas.microsoft.com/office/powerpoint/2010/main" val="4041183668"/>
              </p:ext>
            </p:extLst>
          </p:nvPr>
        </p:nvGraphicFramePr>
        <p:xfrm>
          <a:off x="6754705" y="1592478"/>
          <a:ext cx="3843537" cy="1036320"/>
        </p:xfrm>
        <a:graphic>
          <a:graphicData uri="http://schemas.openxmlformats.org/drawingml/2006/table">
            <a:tbl>
              <a:tblPr firstRow="1" bandRow="1">
                <a:tableStyleId>{5C22544A-7EE6-4342-B048-85BDC9FD1C3A}</a:tableStyleId>
              </a:tblPr>
              <a:tblGrid>
                <a:gridCol w="1061238">
                  <a:extLst>
                    <a:ext uri="{9D8B030D-6E8A-4147-A177-3AD203B41FA5}">
                      <a16:colId xmlns:a16="http://schemas.microsoft.com/office/drawing/2014/main" val="2448409302"/>
                    </a:ext>
                  </a:extLst>
                </a:gridCol>
                <a:gridCol w="1501120">
                  <a:extLst>
                    <a:ext uri="{9D8B030D-6E8A-4147-A177-3AD203B41FA5}">
                      <a16:colId xmlns:a16="http://schemas.microsoft.com/office/drawing/2014/main" val="620592273"/>
                    </a:ext>
                  </a:extLst>
                </a:gridCol>
                <a:gridCol w="1281179">
                  <a:extLst>
                    <a:ext uri="{9D8B030D-6E8A-4147-A177-3AD203B41FA5}">
                      <a16:colId xmlns:a16="http://schemas.microsoft.com/office/drawing/2014/main" val="2388349281"/>
                    </a:ext>
                  </a:extLst>
                </a:gridCol>
              </a:tblGrid>
              <a:tr h="246192">
                <a:tc>
                  <a:txBody>
                    <a:bodyPr/>
                    <a:lstStyle/>
                    <a:p>
                      <a:pPr algn="ctr"/>
                      <a:endParaRPr lang="en-US" sz="1200" dirty="0">
                        <a:latin typeface="Century Gothic" panose="020B0502020202020204" pitchFamily="34" charset="0"/>
                      </a:endParaRPr>
                    </a:p>
                  </a:txBody>
                  <a:tcPr anchor="ctr">
                    <a:solidFill>
                      <a:srgbClr val="666699">
                        <a:alpha val="70000"/>
                      </a:srgbClr>
                    </a:solidFill>
                  </a:tcPr>
                </a:tc>
                <a:tc>
                  <a:txBody>
                    <a:bodyPr/>
                    <a:lstStyle/>
                    <a:p>
                      <a:pPr algn="ctr"/>
                      <a:r>
                        <a:rPr lang="en-US" sz="1200" dirty="0">
                          <a:latin typeface="Century Gothic" panose="020B0502020202020204" pitchFamily="34" charset="0"/>
                        </a:rPr>
                        <a:t>Avg Annual Amount</a:t>
                      </a:r>
                    </a:p>
                  </a:txBody>
                  <a:tcPr anchor="ctr">
                    <a:solidFill>
                      <a:srgbClr val="666699">
                        <a:alpha val="70000"/>
                      </a:srgbClr>
                    </a:solidFill>
                  </a:tcPr>
                </a:tc>
                <a:tc>
                  <a:txBody>
                    <a:bodyPr/>
                    <a:lstStyle/>
                    <a:p>
                      <a:pPr algn="ctr"/>
                      <a:r>
                        <a:rPr lang="en-US" sz="1200" dirty="0">
                          <a:latin typeface="Century Gothic" panose="020B0502020202020204" pitchFamily="34" charset="0"/>
                        </a:rPr>
                        <a:t>%RTP Funding Gap</a:t>
                      </a:r>
                    </a:p>
                  </a:txBody>
                  <a:tcPr anchor="ctr">
                    <a:solidFill>
                      <a:srgbClr val="666699">
                        <a:alpha val="70000"/>
                      </a:srgbClr>
                    </a:solidFill>
                  </a:tcPr>
                </a:tc>
                <a:extLst>
                  <a:ext uri="{0D108BD9-81ED-4DB2-BD59-A6C34878D82A}">
                    <a16:rowId xmlns:a16="http://schemas.microsoft.com/office/drawing/2014/main" val="1005104120"/>
                  </a:ext>
                </a:extLst>
              </a:tr>
              <a:tr h="266317">
                <a:tc>
                  <a:txBody>
                    <a:bodyPr/>
                    <a:lstStyle/>
                    <a:p>
                      <a:pPr algn="ctr"/>
                      <a:endParaRPr lang="en-US" sz="3200" dirty="0">
                        <a:solidFill>
                          <a:schemeClr val="bg2">
                            <a:lumMod val="25000"/>
                          </a:schemeClr>
                        </a:solidFill>
                        <a:latin typeface="+mn-lt"/>
                      </a:endParaRPr>
                    </a:p>
                  </a:txBody>
                  <a:tcPr anchor="ctr">
                    <a:solidFill>
                      <a:schemeClr val="tx2">
                        <a:lumMod val="20000"/>
                        <a:lumOff val="80000"/>
                      </a:schemeClr>
                    </a:solidFill>
                  </a:tcPr>
                </a:tc>
                <a:tc>
                  <a:txBody>
                    <a:bodyPr/>
                    <a:lstStyle/>
                    <a:p>
                      <a:pPr algn="ctr"/>
                      <a:r>
                        <a:rPr lang="en-US" sz="3200" b="1" dirty="0">
                          <a:solidFill>
                            <a:schemeClr val="bg2">
                              <a:lumMod val="25000"/>
                            </a:schemeClr>
                          </a:solidFill>
                          <a:latin typeface="+mn-lt"/>
                        </a:rPr>
                        <a:t>&lt;$0.1M</a:t>
                      </a:r>
                    </a:p>
                  </a:txBody>
                  <a:tcPr anchor="ctr">
                    <a:solidFill>
                      <a:schemeClr val="tx2">
                        <a:lumMod val="20000"/>
                        <a:lumOff val="80000"/>
                      </a:schemeClr>
                    </a:solidFill>
                  </a:tcPr>
                </a:tc>
                <a:tc>
                  <a:txBody>
                    <a:bodyPr/>
                    <a:lstStyle/>
                    <a:p>
                      <a:pPr algn="ctr"/>
                      <a:r>
                        <a:rPr lang="en-US" sz="3200" dirty="0">
                          <a:solidFill>
                            <a:schemeClr val="bg2">
                              <a:lumMod val="25000"/>
                            </a:schemeClr>
                          </a:solidFill>
                          <a:latin typeface="+mn-lt"/>
                        </a:rPr>
                        <a:t>&lt;1%</a:t>
                      </a:r>
                    </a:p>
                  </a:txBody>
                  <a:tcPr anchor="ctr">
                    <a:solidFill>
                      <a:schemeClr val="tx2">
                        <a:lumMod val="20000"/>
                        <a:lumOff val="80000"/>
                      </a:schemeClr>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056560"/>
            <a:ext cx="9920955" cy="3228382"/>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Equity (by income): </a:t>
            </a:r>
            <a:r>
              <a:rPr lang="en-US" sz="4400" dirty="0"/>
              <a:t>Primary revenue source for state general fund is the income tax and higher income households pay more as a percent of income.</a:t>
            </a:r>
          </a:p>
          <a:p>
            <a:r>
              <a:rPr lang="en-US" sz="4400" b="1" dirty="0"/>
              <a:t>Equity (visitors/residents): </a:t>
            </a:r>
            <a:r>
              <a:rPr lang="en-US" sz="4400" dirty="0"/>
              <a:t>Statewide funding captures impacts from visitors.</a:t>
            </a:r>
          </a:p>
          <a:p>
            <a:pPr marL="0" indent="0">
              <a:buNone/>
            </a:pPr>
            <a:r>
              <a:rPr lang="en-US" sz="4400" dirty="0"/>
              <a:t>Cons:</a:t>
            </a:r>
          </a:p>
          <a:p>
            <a:r>
              <a:rPr lang="en-US" sz="4400" b="1" dirty="0"/>
              <a:t>Fungible (by use): </a:t>
            </a:r>
            <a:r>
              <a:rPr lang="en-US" sz="4400" dirty="0"/>
              <a:t>Funding potentially restricted to specific programs. </a:t>
            </a:r>
          </a:p>
          <a:p>
            <a:r>
              <a:rPr lang="en-US" sz="4400" b="1" dirty="0"/>
              <a:t>Fungible (basin-wide): </a:t>
            </a:r>
            <a:r>
              <a:rPr lang="en-US" sz="4400" dirty="0"/>
              <a:t>Limited to use in CA portion of the Basin.</a:t>
            </a:r>
          </a:p>
          <a:p>
            <a:r>
              <a:rPr lang="en-US" sz="4400" b="1" dirty="0"/>
              <a:t>Sustainable: </a:t>
            </a:r>
            <a:r>
              <a:rPr lang="en-US" sz="4400" dirty="0"/>
              <a:t>Not predictable or bondable and does not generate significant revenue. </a:t>
            </a:r>
          </a:p>
          <a:p>
            <a:r>
              <a:rPr lang="en-US" sz="4400" b="1" dirty="0"/>
              <a:t>Transparent: </a:t>
            </a:r>
            <a:r>
              <a:rPr lang="en-US" sz="4400" dirty="0"/>
              <a:t>Not transparent as a transportation funding source to those paying.</a:t>
            </a:r>
          </a:p>
          <a:p>
            <a:pPr marL="0" indent="0">
              <a:buNone/>
            </a:pPr>
            <a:endParaRPr lang="en-US" dirty="0"/>
          </a:p>
        </p:txBody>
      </p:sp>
    </p:spTree>
    <p:extLst>
      <p:ext uri="{BB962C8B-B14F-4D97-AF65-F5344CB8AC3E}">
        <p14:creationId xmlns:p14="http://schemas.microsoft.com/office/powerpoint/2010/main" val="30036593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STATE: </a:t>
            </a:r>
            <a:r>
              <a:rPr lang="en-US" sz="4000" dirty="0"/>
              <a:t>California Existing Grant Programs</a:t>
            </a:r>
            <a:endParaRPr lang="en-US" dirty="0"/>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838200" y="1451405"/>
            <a:ext cx="5160948" cy="2082168"/>
          </a:xfrm>
        </p:spPr>
        <p:txBody>
          <a:bodyPr>
            <a:normAutofit/>
          </a:bodyPr>
          <a:lstStyle/>
          <a:p>
            <a:pPr marL="0" indent="0">
              <a:buNone/>
            </a:pPr>
            <a:r>
              <a:rPr lang="en-US" sz="1400" dirty="0"/>
              <a:t>Improve competitiveness for existing California transportation grant programs.</a:t>
            </a:r>
          </a:p>
          <a:p>
            <a:pPr marL="0" indent="0">
              <a:buNone/>
            </a:pPr>
            <a:endParaRPr lang="en-US" sz="1400" dirty="0"/>
          </a:p>
          <a:p>
            <a:pPr marL="0" indent="0">
              <a:buNone/>
            </a:pPr>
            <a:r>
              <a:rPr lang="en-US" sz="1400" dirty="0"/>
              <a:t>No legislation required.</a:t>
            </a:r>
          </a:p>
        </p:txBody>
      </p:sp>
      <p:graphicFrame>
        <p:nvGraphicFramePr>
          <p:cNvPr id="6" name="Table 3">
            <a:extLst>
              <a:ext uri="{FF2B5EF4-FFF2-40B4-BE49-F238E27FC236}">
                <a16:creationId xmlns:a16="http://schemas.microsoft.com/office/drawing/2014/main" id="{D8A5CEFB-714C-67EC-D4BB-1F9AC3FFDC6A}"/>
              </a:ext>
            </a:extLst>
          </p:cNvPr>
          <p:cNvGraphicFramePr>
            <a:graphicFrameLocks noGrp="1"/>
          </p:cNvGraphicFramePr>
          <p:nvPr/>
        </p:nvGraphicFramePr>
        <p:xfrm>
          <a:off x="6385073" y="1690688"/>
          <a:ext cx="4117773" cy="1036320"/>
        </p:xfrm>
        <a:graphic>
          <a:graphicData uri="http://schemas.openxmlformats.org/drawingml/2006/table">
            <a:tbl>
              <a:tblPr firstRow="1" bandRow="1">
                <a:tableStyleId>{5C22544A-7EE6-4342-B048-85BDC9FD1C3A}</a:tableStyleId>
              </a:tblPr>
              <a:tblGrid>
                <a:gridCol w="1258451">
                  <a:extLst>
                    <a:ext uri="{9D8B030D-6E8A-4147-A177-3AD203B41FA5}">
                      <a16:colId xmlns:a16="http://schemas.microsoft.com/office/drawing/2014/main" val="2448409302"/>
                    </a:ext>
                  </a:extLst>
                </a:gridCol>
                <a:gridCol w="1439705">
                  <a:extLst>
                    <a:ext uri="{9D8B030D-6E8A-4147-A177-3AD203B41FA5}">
                      <a16:colId xmlns:a16="http://schemas.microsoft.com/office/drawing/2014/main" val="620592273"/>
                    </a:ext>
                  </a:extLst>
                </a:gridCol>
                <a:gridCol w="1419617">
                  <a:extLst>
                    <a:ext uri="{9D8B030D-6E8A-4147-A177-3AD203B41FA5}">
                      <a16:colId xmlns:a16="http://schemas.microsoft.com/office/drawing/2014/main" val="2388349281"/>
                    </a:ext>
                  </a:extLst>
                </a:gridCol>
              </a:tblGrid>
              <a:tr h="402854">
                <a:tc>
                  <a:txBody>
                    <a:bodyPr/>
                    <a:lstStyle/>
                    <a:p>
                      <a:pPr algn="ctr"/>
                      <a:endParaRPr lang="en-US" sz="1200" dirty="0">
                        <a:latin typeface="Century Gothic" panose="020B0502020202020204" pitchFamily="34" charset="0"/>
                      </a:endParaRPr>
                    </a:p>
                  </a:txBody>
                  <a:tcPr anchor="ctr">
                    <a:solidFill>
                      <a:srgbClr val="666699">
                        <a:alpha val="70000"/>
                      </a:srgbClr>
                    </a:solidFill>
                  </a:tcPr>
                </a:tc>
                <a:tc>
                  <a:txBody>
                    <a:bodyPr/>
                    <a:lstStyle/>
                    <a:p>
                      <a:pPr algn="ctr"/>
                      <a:r>
                        <a:rPr lang="en-US" sz="1200" dirty="0">
                          <a:latin typeface="Century Gothic" panose="020B0502020202020204" pitchFamily="34" charset="0"/>
                        </a:rPr>
                        <a:t>Avg Annual Amount</a:t>
                      </a:r>
                    </a:p>
                  </a:txBody>
                  <a:tcPr anchor="ctr">
                    <a:solidFill>
                      <a:srgbClr val="666699">
                        <a:alpha val="70000"/>
                      </a:srgbClr>
                    </a:solidFill>
                  </a:tcPr>
                </a:tc>
                <a:tc>
                  <a:txBody>
                    <a:bodyPr/>
                    <a:lstStyle/>
                    <a:p>
                      <a:pPr algn="ctr"/>
                      <a:r>
                        <a:rPr lang="en-US" sz="1200" dirty="0">
                          <a:latin typeface="Century Gothic" panose="020B0502020202020204" pitchFamily="34" charset="0"/>
                        </a:rPr>
                        <a:t>%RTP Funding Gap</a:t>
                      </a:r>
                    </a:p>
                  </a:txBody>
                  <a:tcPr anchor="ctr">
                    <a:solidFill>
                      <a:srgbClr val="666699">
                        <a:alpha val="70000"/>
                      </a:srgbClr>
                    </a:solidFill>
                  </a:tcPr>
                </a:tc>
                <a:extLst>
                  <a:ext uri="{0D108BD9-81ED-4DB2-BD59-A6C34878D82A}">
                    <a16:rowId xmlns:a16="http://schemas.microsoft.com/office/drawing/2014/main" val="1005104120"/>
                  </a:ext>
                </a:extLst>
              </a:tr>
              <a:tr h="510281">
                <a:tc>
                  <a:txBody>
                    <a:bodyPr/>
                    <a:lstStyle/>
                    <a:p>
                      <a:pPr algn="ctr"/>
                      <a:endParaRPr lang="en-US" sz="3200" dirty="0">
                        <a:solidFill>
                          <a:schemeClr val="bg2">
                            <a:lumMod val="25000"/>
                          </a:schemeClr>
                        </a:solidFill>
                        <a:latin typeface="+mn-lt"/>
                      </a:endParaRPr>
                    </a:p>
                  </a:txBody>
                  <a:tcPr anchor="ctr">
                    <a:solidFill>
                      <a:schemeClr val="tx2">
                        <a:lumMod val="20000"/>
                        <a:lumOff val="80000"/>
                      </a:schemeClr>
                    </a:solidFill>
                  </a:tcPr>
                </a:tc>
                <a:tc>
                  <a:txBody>
                    <a:bodyPr/>
                    <a:lstStyle/>
                    <a:p>
                      <a:pPr algn="ctr"/>
                      <a:r>
                        <a:rPr lang="en-US" sz="3200" b="1" dirty="0">
                          <a:solidFill>
                            <a:schemeClr val="bg2">
                              <a:lumMod val="25000"/>
                            </a:schemeClr>
                          </a:solidFill>
                          <a:latin typeface="+mn-lt"/>
                        </a:rPr>
                        <a:t>$2.9M</a:t>
                      </a:r>
                    </a:p>
                  </a:txBody>
                  <a:tcPr anchor="ctr">
                    <a:solidFill>
                      <a:schemeClr val="tx2">
                        <a:lumMod val="20000"/>
                        <a:lumOff val="80000"/>
                      </a:schemeClr>
                    </a:solidFill>
                  </a:tcPr>
                </a:tc>
                <a:tc>
                  <a:txBody>
                    <a:bodyPr/>
                    <a:lstStyle/>
                    <a:p>
                      <a:pPr algn="ctr"/>
                      <a:r>
                        <a:rPr lang="en-US" sz="3200" dirty="0">
                          <a:solidFill>
                            <a:schemeClr val="bg2">
                              <a:lumMod val="25000"/>
                            </a:schemeClr>
                          </a:solidFill>
                          <a:latin typeface="+mn-lt"/>
                        </a:rPr>
                        <a:t>15%</a:t>
                      </a:r>
                    </a:p>
                  </a:txBody>
                  <a:tcPr anchor="ctr">
                    <a:solidFill>
                      <a:schemeClr val="tx2">
                        <a:lumMod val="20000"/>
                        <a:lumOff val="80000"/>
                      </a:schemeClr>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056560"/>
            <a:ext cx="9920955" cy="3228382"/>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Equity (visitors/residents): </a:t>
            </a:r>
            <a:r>
              <a:rPr lang="en-US" sz="4400" dirty="0"/>
              <a:t>Statewide funding captures impact from visitors.</a:t>
            </a:r>
          </a:p>
          <a:p>
            <a:pPr marL="0" indent="0">
              <a:buNone/>
            </a:pPr>
            <a:r>
              <a:rPr lang="en-US" sz="4400" dirty="0"/>
              <a:t>Cons:</a:t>
            </a:r>
          </a:p>
          <a:p>
            <a:r>
              <a:rPr lang="en-US" sz="4400" b="1" dirty="0"/>
              <a:t>Fungible (by use): </a:t>
            </a:r>
            <a:r>
              <a:rPr lang="en-US" sz="4400" dirty="0"/>
              <a:t>Funding restricted by program, limited funding for transit services, cannot fund local match for grants. </a:t>
            </a:r>
          </a:p>
          <a:p>
            <a:r>
              <a:rPr lang="en-US" sz="4400" b="1" dirty="0"/>
              <a:t>Fungible (basin-wide): </a:t>
            </a:r>
            <a:r>
              <a:rPr lang="en-US" sz="4400" dirty="0"/>
              <a:t>Limited to use in CA portion of the Basin.</a:t>
            </a:r>
          </a:p>
          <a:p>
            <a:r>
              <a:rPr lang="en-US" sz="4400" b="1" dirty="0"/>
              <a:t>Equity (by income): </a:t>
            </a:r>
            <a:r>
              <a:rPr lang="en-US" sz="4400" dirty="0"/>
              <a:t>Funded mostly by gas tax and lower income households pay more as percent of income.</a:t>
            </a:r>
          </a:p>
          <a:p>
            <a:r>
              <a:rPr lang="en-US" sz="4400" b="1" dirty="0"/>
              <a:t>Sustainable: </a:t>
            </a:r>
            <a:r>
              <a:rPr lang="en-US" sz="4400" dirty="0"/>
              <a:t>Not predictable or bondable and does not generate significant revenue. Transparent: Not transparent as a transportation funding source to those paying.</a:t>
            </a:r>
          </a:p>
          <a:p>
            <a:r>
              <a:rPr lang="en-US" sz="4400" b="1" dirty="0"/>
              <a:t>Transparent: </a:t>
            </a:r>
            <a:r>
              <a:rPr lang="en-US" sz="4400" dirty="0"/>
              <a:t>Not transparent as a transportation funding source to those paying.</a:t>
            </a:r>
          </a:p>
          <a:p>
            <a:pPr marL="0" indent="0">
              <a:buNone/>
            </a:pPr>
            <a:endParaRPr lang="en-US" dirty="0"/>
          </a:p>
        </p:txBody>
      </p:sp>
    </p:spTree>
    <p:extLst>
      <p:ext uri="{BB962C8B-B14F-4D97-AF65-F5344CB8AC3E}">
        <p14:creationId xmlns:p14="http://schemas.microsoft.com/office/powerpoint/2010/main" val="27424849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STATE: </a:t>
            </a:r>
            <a:r>
              <a:rPr lang="en-US" sz="3200" dirty="0"/>
              <a:t>California New Grant Programs</a:t>
            </a:r>
            <a:endParaRPr lang="en-US" dirty="0"/>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838200" y="1451405"/>
            <a:ext cx="5160948" cy="2082168"/>
          </a:xfrm>
        </p:spPr>
        <p:txBody>
          <a:bodyPr>
            <a:normAutofit/>
          </a:bodyPr>
          <a:lstStyle/>
          <a:p>
            <a:pPr marL="0" indent="0">
              <a:buNone/>
            </a:pPr>
            <a:r>
              <a:rPr lang="en-US" sz="1400" dirty="0"/>
              <a:t>Successfully compete for funding from recently authorized grant programs such as climate resilience, REAP 2.0, Electrification, etc.</a:t>
            </a:r>
          </a:p>
          <a:p>
            <a:pPr marL="0" indent="0">
              <a:buNone/>
            </a:pPr>
            <a:endParaRPr lang="en-US" sz="1400" dirty="0"/>
          </a:p>
          <a:p>
            <a:pPr marL="0" indent="0">
              <a:buNone/>
            </a:pPr>
            <a:r>
              <a:rPr lang="en-US" sz="1400" dirty="0"/>
              <a:t>No legislation required.</a:t>
            </a:r>
          </a:p>
          <a:p>
            <a:pPr marL="0" indent="0">
              <a:buNone/>
            </a:pPr>
            <a:endParaRPr lang="en-US" sz="1400" dirty="0"/>
          </a:p>
        </p:txBody>
      </p:sp>
      <p:graphicFrame>
        <p:nvGraphicFramePr>
          <p:cNvPr id="7" name="Table 3">
            <a:extLst>
              <a:ext uri="{FF2B5EF4-FFF2-40B4-BE49-F238E27FC236}">
                <a16:creationId xmlns:a16="http://schemas.microsoft.com/office/drawing/2014/main" id="{3ECFA30B-F217-0AAC-3A5F-FB4A05CB5D64}"/>
              </a:ext>
            </a:extLst>
          </p:cNvPr>
          <p:cNvGraphicFramePr>
            <a:graphicFrameLocks noGrp="1"/>
          </p:cNvGraphicFramePr>
          <p:nvPr>
            <p:extLst>
              <p:ext uri="{D42A27DB-BD31-4B8C-83A1-F6EECF244321}">
                <p14:modId xmlns:p14="http://schemas.microsoft.com/office/powerpoint/2010/main" val="1403592594"/>
              </p:ext>
            </p:extLst>
          </p:nvPr>
        </p:nvGraphicFramePr>
        <p:xfrm>
          <a:off x="6470531" y="1575386"/>
          <a:ext cx="4117773" cy="1036320"/>
        </p:xfrm>
        <a:graphic>
          <a:graphicData uri="http://schemas.openxmlformats.org/drawingml/2006/table">
            <a:tbl>
              <a:tblPr firstRow="1" bandRow="1">
                <a:tableStyleId>{5C22544A-7EE6-4342-B048-85BDC9FD1C3A}</a:tableStyleId>
              </a:tblPr>
              <a:tblGrid>
                <a:gridCol w="1258451">
                  <a:extLst>
                    <a:ext uri="{9D8B030D-6E8A-4147-A177-3AD203B41FA5}">
                      <a16:colId xmlns:a16="http://schemas.microsoft.com/office/drawing/2014/main" val="2448409302"/>
                    </a:ext>
                  </a:extLst>
                </a:gridCol>
                <a:gridCol w="1439705">
                  <a:extLst>
                    <a:ext uri="{9D8B030D-6E8A-4147-A177-3AD203B41FA5}">
                      <a16:colId xmlns:a16="http://schemas.microsoft.com/office/drawing/2014/main" val="620592273"/>
                    </a:ext>
                  </a:extLst>
                </a:gridCol>
                <a:gridCol w="1419617">
                  <a:extLst>
                    <a:ext uri="{9D8B030D-6E8A-4147-A177-3AD203B41FA5}">
                      <a16:colId xmlns:a16="http://schemas.microsoft.com/office/drawing/2014/main" val="2388349281"/>
                    </a:ext>
                  </a:extLst>
                </a:gridCol>
              </a:tblGrid>
              <a:tr h="402854">
                <a:tc>
                  <a:txBody>
                    <a:bodyPr/>
                    <a:lstStyle/>
                    <a:p>
                      <a:pPr algn="ctr"/>
                      <a:endParaRPr lang="en-US" sz="1200" dirty="0">
                        <a:latin typeface="Century Gothic" panose="020B0502020202020204" pitchFamily="34" charset="0"/>
                      </a:endParaRPr>
                    </a:p>
                  </a:txBody>
                  <a:tcPr anchor="ctr">
                    <a:solidFill>
                      <a:srgbClr val="666699">
                        <a:alpha val="70000"/>
                      </a:srgbClr>
                    </a:solidFill>
                  </a:tcPr>
                </a:tc>
                <a:tc>
                  <a:txBody>
                    <a:bodyPr/>
                    <a:lstStyle/>
                    <a:p>
                      <a:pPr algn="ctr"/>
                      <a:r>
                        <a:rPr lang="en-US" sz="1200" dirty="0">
                          <a:latin typeface="Century Gothic" panose="020B0502020202020204" pitchFamily="34" charset="0"/>
                        </a:rPr>
                        <a:t>Avg Annual Amount</a:t>
                      </a:r>
                    </a:p>
                  </a:txBody>
                  <a:tcPr anchor="ctr">
                    <a:solidFill>
                      <a:srgbClr val="666699">
                        <a:alpha val="70000"/>
                      </a:srgbClr>
                    </a:solidFill>
                  </a:tcPr>
                </a:tc>
                <a:tc>
                  <a:txBody>
                    <a:bodyPr/>
                    <a:lstStyle/>
                    <a:p>
                      <a:pPr algn="ctr"/>
                      <a:r>
                        <a:rPr lang="en-US" sz="1200" dirty="0">
                          <a:latin typeface="Century Gothic" panose="020B0502020202020204" pitchFamily="34" charset="0"/>
                        </a:rPr>
                        <a:t>%RTP Funding Gap</a:t>
                      </a:r>
                    </a:p>
                  </a:txBody>
                  <a:tcPr anchor="ctr">
                    <a:solidFill>
                      <a:srgbClr val="666699">
                        <a:alpha val="70000"/>
                      </a:srgbClr>
                    </a:solidFill>
                  </a:tcPr>
                </a:tc>
                <a:extLst>
                  <a:ext uri="{0D108BD9-81ED-4DB2-BD59-A6C34878D82A}">
                    <a16:rowId xmlns:a16="http://schemas.microsoft.com/office/drawing/2014/main" val="1005104120"/>
                  </a:ext>
                </a:extLst>
              </a:tr>
              <a:tr h="510281">
                <a:tc>
                  <a:txBody>
                    <a:bodyPr/>
                    <a:lstStyle/>
                    <a:p>
                      <a:pPr algn="ctr"/>
                      <a:endParaRPr lang="en-US" sz="3200" dirty="0">
                        <a:solidFill>
                          <a:schemeClr val="bg2">
                            <a:lumMod val="25000"/>
                          </a:schemeClr>
                        </a:solidFill>
                        <a:latin typeface="+mn-lt"/>
                      </a:endParaRPr>
                    </a:p>
                  </a:txBody>
                  <a:tcPr anchor="ctr">
                    <a:solidFill>
                      <a:schemeClr val="tx2">
                        <a:lumMod val="20000"/>
                        <a:lumOff val="80000"/>
                      </a:schemeClr>
                    </a:solidFill>
                  </a:tcPr>
                </a:tc>
                <a:tc>
                  <a:txBody>
                    <a:bodyPr/>
                    <a:lstStyle/>
                    <a:p>
                      <a:pPr algn="ctr"/>
                      <a:r>
                        <a:rPr lang="en-US" sz="3200" b="1" dirty="0">
                          <a:solidFill>
                            <a:schemeClr val="bg2">
                              <a:lumMod val="25000"/>
                            </a:schemeClr>
                          </a:solidFill>
                          <a:latin typeface="+mn-lt"/>
                        </a:rPr>
                        <a:t>$1M</a:t>
                      </a:r>
                    </a:p>
                  </a:txBody>
                  <a:tcPr anchor="ctr">
                    <a:solidFill>
                      <a:schemeClr val="tx2">
                        <a:lumMod val="20000"/>
                        <a:lumOff val="80000"/>
                      </a:schemeClr>
                    </a:solidFill>
                  </a:tcPr>
                </a:tc>
                <a:tc>
                  <a:txBody>
                    <a:bodyPr/>
                    <a:lstStyle/>
                    <a:p>
                      <a:pPr algn="ctr"/>
                      <a:r>
                        <a:rPr lang="en-US" sz="3200" dirty="0">
                          <a:solidFill>
                            <a:schemeClr val="bg2">
                              <a:lumMod val="25000"/>
                            </a:schemeClr>
                          </a:solidFill>
                          <a:latin typeface="+mn-lt"/>
                        </a:rPr>
                        <a:t>5%</a:t>
                      </a:r>
                    </a:p>
                  </a:txBody>
                  <a:tcPr anchor="ctr">
                    <a:solidFill>
                      <a:schemeClr val="tx2">
                        <a:lumMod val="20000"/>
                        <a:lumOff val="80000"/>
                      </a:schemeClr>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056560"/>
            <a:ext cx="9920955" cy="3228382"/>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endParaRPr lang="en-US" sz="4400" dirty="0"/>
          </a:p>
          <a:p>
            <a:r>
              <a:rPr lang="en-US" sz="4400" b="1" dirty="0"/>
              <a:t>Equity (visitors/residents): </a:t>
            </a:r>
            <a:r>
              <a:rPr lang="en-US" sz="4400" dirty="0"/>
              <a:t>Statewide funding captures impact from visitors.</a:t>
            </a:r>
          </a:p>
          <a:p>
            <a:pPr marL="0" indent="0">
              <a:buNone/>
            </a:pPr>
            <a:r>
              <a:rPr lang="en-US" sz="4400" dirty="0"/>
              <a:t>Cons:</a:t>
            </a:r>
          </a:p>
          <a:p>
            <a:r>
              <a:rPr lang="en-US" sz="4400" b="1" dirty="0"/>
              <a:t>Fungible (by use): </a:t>
            </a:r>
            <a:r>
              <a:rPr lang="en-US" sz="4400" dirty="0"/>
              <a:t>Funding restricted by program, limited funding for transit services, cannot fund local match for grants. </a:t>
            </a:r>
          </a:p>
          <a:p>
            <a:r>
              <a:rPr lang="en-US" sz="4400" b="1" dirty="0"/>
              <a:t>Fungible (basin-wide): </a:t>
            </a:r>
            <a:r>
              <a:rPr lang="en-US" sz="4400" dirty="0"/>
              <a:t>Limited to use in CA portion of the Basin.</a:t>
            </a:r>
          </a:p>
          <a:p>
            <a:r>
              <a:rPr lang="en-US" sz="4400" b="1" dirty="0"/>
              <a:t>Equity (by income): </a:t>
            </a:r>
            <a:r>
              <a:rPr lang="en-US" sz="4400" dirty="0"/>
              <a:t>Funded mostly by gas tax and lower income households pay more as percent of income.</a:t>
            </a:r>
          </a:p>
          <a:p>
            <a:r>
              <a:rPr lang="en-US" sz="4400" b="1" dirty="0"/>
              <a:t>Sustainable:</a:t>
            </a:r>
            <a:r>
              <a:rPr lang="en-US" sz="4400" dirty="0"/>
              <a:t> Not predictable or bondable.</a:t>
            </a:r>
          </a:p>
          <a:p>
            <a:r>
              <a:rPr lang="en-US" sz="4400" b="1" dirty="0"/>
              <a:t>Transparent: </a:t>
            </a:r>
            <a:r>
              <a:rPr lang="en-US" sz="4400" dirty="0"/>
              <a:t>Not transparent as a transportation funding source to those paying.</a:t>
            </a:r>
          </a:p>
          <a:p>
            <a:pPr marL="0" indent="0">
              <a:buNone/>
            </a:pPr>
            <a:endParaRPr lang="en-US" dirty="0"/>
          </a:p>
        </p:txBody>
      </p:sp>
    </p:spTree>
    <p:extLst>
      <p:ext uri="{BB962C8B-B14F-4D97-AF65-F5344CB8AC3E}">
        <p14:creationId xmlns:p14="http://schemas.microsoft.com/office/powerpoint/2010/main" val="2192874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a:bodyPr>
          <a:lstStyle/>
          <a:p>
            <a:r>
              <a:rPr lang="en-US" dirty="0"/>
              <a:t>STATE: </a:t>
            </a:r>
            <a:r>
              <a:rPr lang="en-US" sz="3200" dirty="0"/>
              <a:t>Nevada Bonds</a:t>
            </a:r>
            <a:endParaRPr lang="en-US" dirty="0"/>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838200" y="1402106"/>
            <a:ext cx="5502779" cy="2082168"/>
          </a:xfrm>
        </p:spPr>
        <p:txBody>
          <a:bodyPr>
            <a:normAutofit/>
          </a:bodyPr>
          <a:lstStyle/>
          <a:p>
            <a:pPr marL="0" indent="0">
              <a:buNone/>
            </a:pPr>
            <a:r>
              <a:rPr lang="en-US" sz="1400" dirty="0"/>
              <a:t>Environmental Improvement Program (EIP) bonds: NV bonding authority of $71.6M expires in 2030.</a:t>
            </a:r>
          </a:p>
          <a:p>
            <a:pPr marL="0" indent="0">
              <a:buNone/>
            </a:pPr>
            <a:endParaRPr lang="en-US" sz="1400" dirty="0"/>
          </a:p>
          <a:p>
            <a:pPr marL="0" indent="0">
              <a:buNone/>
            </a:pPr>
            <a:r>
              <a:rPr lang="en-US" sz="1400" dirty="0"/>
              <a:t>Requires proposal from Dept. of Conservation and Natural Resources  and approval of NV Legislature or Interim Finance Committee. </a:t>
            </a:r>
          </a:p>
          <a:p>
            <a:pPr marL="0" indent="0">
              <a:buNone/>
            </a:pPr>
            <a:r>
              <a:rPr lang="en-US" sz="1400" dirty="0"/>
              <a:t>Bond amount subject to State’s debt capacity limit.</a:t>
            </a:r>
          </a:p>
          <a:p>
            <a:pPr marL="0" indent="0">
              <a:buNone/>
            </a:pPr>
            <a:endParaRPr lang="en-US" sz="1400" dirty="0"/>
          </a:p>
        </p:txBody>
      </p:sp>
      <p:graphicFrame>
        <p:nvGraphicFramePr>
          <p:cNvPr id="7" name="Table 3">
            <a:extLst>
              <a:ext uri="{FF2B5EF4-FFF2-40B4-BE49-F238E27FC236}">
                <a16:creationId xmlns:a16="http://schemas.microsoft.com/office/drawing/2014/main" id="{EC1A589C-759A-B2D5-E274-D2D485156704}"/>
              </a:ext>
            </a:extLst>
          </p:cNvPr>
          <p:cNvGraphicFramePr>
            <a:graphicFrameLocks noGrp="1"/>
          </p:cNvGraphicFramePr>
          <p:nvPr>
            <p:extLst>
              <p:ext uri="{D42A27DB-BD31-4B8C-83A1-F6EECF244321}">
                <p14:modId xmlns:p14="http://schemas.microsoft.com/office/powerpoint/2010/main" val="3822694733"/>
              </p:ext>
            </p:extLst>
          </p:nvPr>
        </p:nvGraphicFramePr>
        <p:xfrm>
          <a:off x="6401450" y="1267738"/>
          <a:ext cx="4117773" cy="1036320"/>
        </p:xfrm>
        <a:graphic>
          <a:graphicData uri="http://schemas.openxmlformats.org/drawingml/2006/table">
            <a:tbl>
              <a:tblPr firstRow="1" bandRow="1">
                <a:tableStyleId>{5C22544A-7EE6-4342-B048-85BDC9FD1C3A}</a:tableStyleId>
              </a:tblPr>
              <a:tblGrid>
                <a:gridCol w="1258451">
                  <a:extLst>
                    <a:ext uri="{9D8B030D-6E8A-4147-A177-3AD203B41FA5}">
                      <a16:colId xmlns:a16="http://schemas.microsoft.com/office/drawing/2014/main" val="2448409302"/>
                    </a:ext>
                  </a:extLst>
                </a:gridCol>
                <a:gridCol w="1439705">
                  <a:extLst>
                    <a:ext uri="{9D8B030D-6E8A-4147-A177-3AD203B41FA5}">
                      <a16:colId xmlns:a16="http://schemas.microsoft.com/office/drawing/2014/main" val="620592273"/>
                    </a:ext>
                  </a:extLst>
                </a:gridCol>
                <a:gridCol w="1419617">
                  <a:extLst>
                    <a:ext uri="{9D8B030D-6E8A-4147-A177-3AD203B41FA5}">
                      <a16:colId xmlns:a16="http://schemas.microsoft.com/office/drawing/2014/main" val="2388349281"/>
                    </a:ext>
                  </a:extLst>
                </a:gridCol>
              </a:tblGrid>
              <a:tr h="402854">
                <a:tc>
                  <a:txBody>
                    <a:bodyPr/>
                    <a:lstStyle/>
                    <a:p>
                      <a:pPr algn="ctr"/>
                      <a:r>
                        <a:rPr lang="en-US" sz="1200" dirty="0">
                          <a:latin typeface="Century Gothic" panose="020B0502020202020204" pitchFamily="34" charset="0"/>
                        </a:rPr>
                        <a:t>Bond Amount</a:t>
                      </a:r>
                    </a:p>
                  </a:txBody>
                  <a:tcPr anchor="b">
                    <a:solidFill>
                      <a:srgbClr val="666699">
                        <a:alpha val="70000"/>
                      </a:srgbClr>
                    </a:solidFill>
                  </a:tcPr>
                </a:tc>
                <a:tc>
                  <a:txBody>
                    <a:bodyPr/>
                    <a:lstStyle/>
                    <a:p>
                      <a:pPr algn="ctr"/>
                      <a:r>
                        <a:rPr lang="en-US" sz="1200" dirty="0">
                          <a:latin typeface="Century Gothic" panose="020B0502020202020204" pitchFamily="34" charset="0"/>
                        </a:rPr>
                        <a:t>Avg Annual Amount</a:t>
                      </a:r>
                    </a:p>
                  </a:txBody>
                  <a:tcPr anchor="b">
                    <a:solidFill>
                      <a:srgbClr val="666699">
                        <a:alpha val="70000"/>
                      </a:srgbClr>
                    </a:solidFill>
                  </a:tcPr>
                </a:tc>
                <a:tc>
                  <a:txBody>
                    <a:bodyPr/>
                    <a:lstStyle/>
                    <a:p>
                      <a:pPr algn="ctr"/>
                      <a:r>
                        <a:rPr lang="en-US" sz="1200" dirty="0">
                          <a:latin typeface="Century Gothic" panose="020B0502020202020204" pitchFamily="34" charset="0"/>
                        </a:rPr>
                        <a:t>%RTP Funding Gap</a:t>
                      </a:r>
                    </a:p>
                  </a:txBody>
                  <a:tcPr anchor="b">
                    <a:solidFill>
                      <a:srgbClr val="666699">
                        <a:alpha val="70000"/>
                      </a:srgbClr>
                    </a:solidFill>
                  </a:tcPr>
                </a:tc>
                <a:extLst>
                  <a:ext uri="{0D108BD9-81ED-4DB2-BD59-A6C34878D82A}">
                    <a16:rowId xmlns:a16="http://schemas.microsoft.com/office/drawing/2014/main" val="1005104120"/>
                  </a:ext>
                </a:extLst>
              </a:tr>
              <a:tr h="510281">
                <a:tc>
                  <a:txBody>
                    <a:bodyPr/>
                    <a:lstStyle/>
                    <a:p>
                      <a:pPr algn="ctr"/>
                      <a:r>
                        <a:rPr lang="en-US" sz="3200" dirty="0">
                          <a:solidFill>
                            <a:schemeClr val="bg2">
                              <a:lumMod val="25000"/>
                            </a:schemeClr>
                          </a:solidFill>
                          <a:latin typeface="+mn-lt"/>
                        </a:rPr>
                        <a:t>$10M</a:t>
                      </a:r>
                    </a:p>
                  </a:txBody>
                  <a:tcPr anchor="ctr">
                    <a:solidFill>
                      <a:schemeClr val="tx2">
                        <a:lumMod val="20000"/>
                        <a:lumOff val="80000"/>
                      </a:schemeClr>
                    </a:solidFill>
                  </a:tcPr>
                </a:tc>
                <a:tc>
                  <a:txBody>
                    <a:bodyPr/>
                    <a:lstStyle/>
                    <a:p>
                      <a:pPr algn="ctr"/>
                      <a:r>
                        <a:rPr lang="en-US" sz="3200" b="1" dirty="0">
                          <a:solidFill>
                            <a:schemeClr val="bg2">
                              <a:lumMod val="25000"/>
                            </a:schemeClr>
                          </a:solidFill>
                          <a:latin typeface="+mn-lt"/>
                        </a:rPr>
                        <a:t>$0.4M</a:t>
                      </a:r>
                    </a:p>
                  </a:txBody>
                  <a:tcPr anchor="ctr">
                    <a:solidFill>
                      <a:schemeClr val="tx2">
                        <a:lumMod val="20000"/>
                        <a:lumOff val="80000"/>
                      </a:schemeClr>
                    </a:solidFill>
                  </a:tcPr>
                </a:tc>
                <a:tc>
                  <a:txBody>
                    <a:bodyPr/>
                    <a:lstStyle/>
                    <a:p>
                      <a:pPr algn="ctr"/>
                      <a:r>
                        <a:rPr lang="en-US" sz="3200" dirty="0">
                          <a:solidFill>
                            <a:schemeClr val="bg2">
                              <a:lumMod val="25000"/>
                            </a:schemeClr>
                          </a:solidFill>
                          <a:latin typeface="+mn-lt"/>
                        </a:rPr>
                        <a:t>2%</a:t>
                      </a:r>
                    </a:p>
                  </a:txBody>
                  <a:tcPr anchor="ctr">
                    <a:solidFill>
                      <a:schemeClr val="tx2">
                        <a:lumMod val="20000"/>
                        <a:lumOff val="80000"/>
                      </a:schemeClr>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429000"/>
            <a:ext cx="9920955" cy="3228382"/>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Equity (visitors/residents): </a:t>
            </a:r>
            <a:r>
              <a:rPr lang="en-US" sz="4400" dirty="0"/>
              <a:t>Statewide funding captures impact from visitors.</a:t>
            </a:r>
          </a:p>
          <a:p>
            <a:pPr marL="0" indent="0">
              <a:buNone/>
            </a:pPr>
            <a:r>
              <a:rPr lang="en-US" sz="4400" dirty="0"/>
              <a:t>Cons:</a:t>
            </a:r>
          </a:p>
          <a:p>
            <a:r>
              <a:rPr lang="en-US" sz="4400" b="1" dirty="0"/>
              <a:t>Fungible (by use): </a:t>
            </a:r>
            <a:r>
              <a:rPr lang="en-US" sz="4400" dirty="0"/>
              <a:t>Funding restricted by program, limited funding for transit services, cannot fund local match for grants. </a:t>
            </a:r>
          </a:p>
          <a:p>
            <a:r>
              <a:rPr lang="en-US" sz="4400" b="1" dirty="0"/>
              <a:t>Fungible (basin-wide): </a:t>
            </a:r>
            <a:r>
              <a:rPr lang="en-US" sz="4400" dirty="0"/>
              <a:t>Limited to use in NV portion of the Basin.</a:t>
            </a:r>
          </a:p>
          <a:p>
            <a:r>
              <a:rPr lang="en-US" sz="4400" b="1" dirty="0"/>
              <a:t>Equity (by income): </a:t>
            </a:r>
            <a:r>
              <a:rPr lang="en-US" sz="4400" dirty="0"/>
              <a:t>State general obligation bonds are funded by the property tax that is considered mildly regressive because lower income households pay more as percent of income for housing, though housing values and therefore property tax tend to increase with income.</a:t>
            </a:r>
          </a:p>
          <a:p>
            <a:r>
              <a:rPr lang="en-US" sz="4400" b="1" dirty="0"/>
              <a:t>Transparent: </a:t>
            </a:r>
            <a:r>
              <a:rPr lang="en-US" sz="4400" dirty="0"/>
              <a:t>Not transparent as a transportation funding source to those paying.</a:t>
            </a:r>
          </a:p>
          <a:p>
            <a:pPr marL="0" indent="0">
              <a:buNone/>
            </a:pPr>
            <a:endParaRPr lang="en-US" dirty="0"/>
          </a:p>
        </p:txBody>
      </p:sp>
    </p:spTree>
    <p:extLst>
      <p:ext uri="{BB962C8B-B14F-4D97-AF65-F5344CB8AC3E}">
        <p14:creationId xmlns:p14="http://schemas.microsoft.com/office/powerpoint/2010/main" val="42628010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fontScale="90000"/>
          </a:bodyPr>
          <a:lstStyle/>
          <a:p>
            <a:r>
              <a:rPr lang="en-US" dirty="0"/>
              <a:t>FEDERAL: </a:t>
            </a:r>
            <a:r>
              <a:rPr lang="en-US" sz="3200" dirty="0"/>
              <a:t>Transportation Act Reauthorization Formula Funding</a:t>
            </a:r>
            <a:br>
              <a:rPr lang="en-US" sz="3200" dirty="0"/>
            </a:br>
            <a:endParaRPr lang="en-US" dirty="0"/>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838200" y="1402106"/>
            <a:ext cx="5502779" cy="2082168"/>
          </a:xfrm>
        </p:spPr>
        <p:txBody>
          <a:bodyPr>
            <a:normAutofit/>
          </a:bodyPr>
          <a:lstStyle/>
          <a:p>
            <a:pPr marL="0" indent="0">
              <a:buNone/>
            </a:pPr>
            <a:endParaRPr lang="en-US" sz="1400" dirty="0"/>
          </a:p>
          <a:p>
            <a:pPr marL="0" indent="0">
              <a:buNone/>
            </a:pPr>
            <a:r>
              <a:rPr lang="en-US" sz="1400" dirty="0"/>
              <a:t>Transportation Act reauthorization, U. S. Congress.</a:t>
            </a:r>
          </a:p>
          <a:p>
            <a:pPr marL="0" indent="0">
              <a:buNone/>
            </a:pPr>
            <a:endParaRPr lang="en-US" sz="1400" dirty="0"/>
          </a:p>
        </p:txBody>
      </p:sp>
      <p:graphicFrame>
        <p:nvGraphicFramePr>
          <p:cNvPr id="6" name="Table 3">
            <a:extLst>
              <a:ext uri="{FF2B5EF4-FFF2-40B4-BE49-F238E27FC236}">
                <a16:creationId xmlns:a16="http://schemas.microsoft.com/office/drawing/2014/main" id="{717D83C9-132F-5EDC-B8D8-C45C57CF8553}"/>
              </a:ext>
            </a:extLst>
          </p:cNvPr>
          <p:cNvGraphicFramePr>
            <a:graphicFrameLocks noGrp="1"/>
          </p:cNvGraphicFramePr>
          <p:nvPr>
            <p:extLst>
              <p:ext uri="{D42A27DB-BD31-4B8C-83A1-F6EECF244321}">
                <p14:modId xmlns:p14="http://schemas.microsoft.com/office/powerpoint/2010/main" val="643766830"/>
              </p:ext>
            </p:extLst>
          </p:nvPr>
        </p:nvGraphicFramePr>
        <p:xfrm>
          <a:off x="6340979" y="1356030"/>
          <a:ext cx="4117773" cy="1036320"/>
        </p:xfrm>
        <a:graphic>
          <a:graphicData uri="http://schemas.openxmlformats.org/drawingml/2006/table">
            <a:tbl>
              <a:tblPr firstRow="1" bandRow="1">
                <a:tableStyleId>{5C22544A-7EE6-4342-B048-85BDC9FD1C3A}</a:tableStyleId>
              </a:tblPr>
              <a:tblGrid>
                <a:gridCol w="1539577">
                  <a:extLst>
                    <a:ext uri="{9D8B030D-6E8A-4147-A177-3AD203B41FA5}">
                      <a16:colId xmlns:a16="http://schemas.microsoft.com/office/drawing/2014/main" val="2448409302"/>
                    </a:ext>
                  </a:extLst>
                </a:gridCol>
                <a:gridCol w="1292535">
                  <a:extLst>
                    <a:ext uri="{9D8B030D-6E8A-4147-A177-3AD203B41FA5}">
                      <a16:colId xmlns:a16="http://schemas.microsoft.com/office/drawing/2014/main" val="620592273"/>
                    </a:ext>
                  </a:extLst>
                </a:gridCol>
                <a:gridCol w="1285661">
                  <a:extLst>
                    <a:ext uri="{9D8B030D-6E8A-4147-A177-3AD203B41FA5}">
                      <a16:colId xmlns:a16="http://schemas.microsoft.com/office/drawing/2014/main" val="2388349281"/>
                    </a:ext>
                  </a:extLst>
                </a:gridCol>
              </a:tblGrid>
              <a:tr h="402854">
                <a:tc>
                  <a:txBody>
                    <a:bodyPr/>
                    <a:lstStyle/>
                    <a:p>
                      <a:pPr algn="l"/>
                      <a:endParaRPr lang="en-US" sz="1200" dirty="0">
                        <a:latin typeface="Century Gothic" panose="020B0502020202020204" pitchFamily="34" charset="0"/>
                      </a:endParaRPr>
                    </a:p>
                  </a:txBody>
                  <a:tcPr anchor="ctr">
                    <a:solidFill>
                      <a:schemeClr val="accent6">
                        <a:lumMod val="60000"/>
                        <a:lumOff val="40000"/>
                      </a:schemeClr>
                    </a:solidFill>
                  </a:tcPr>
                </a:tc>
                <a:tc>
                  <a:txBody>
                    <a:bodyPr/>
                    <a:lstStyle/>
                    <a:p>
                      <a:pPr algn="ctr"/>
                      <a:r>
                        <a:rPr lang="en-US" sz="1200" dirty="0">
                          <a:solidFill>
                            <a:schemeClr val="tx1"/>
                          </a:solidFill>
                          <a:latin typeface="Century Gothic" panose="020B0502020202020204" pitchFamily="34" charset="0"/>
                        </a:rPr>
                        <a:t>Avg Annual Amount</a:t>
                      </a:r>
                    </a:p>
                  </a:txBody>
                  <a:tcPr anchor="ctr">
                    <a:solidFill>
                      <a:schemeClr val="accent6">
                        <a:lumMod val="60000"/>
                        <a:lumOff val="40000"/>
                      </a:schemeClr>
                    </a:solidFill>
                  </a:tcPr>
                </a:tc>
                <a:tc>
                  <a:txBody>
                    <a:bodyPr/>
                    <a:lstStyle/>
                    <a:p>
                      <a:pPr algn="ctr"/>
                      <a:r>
                        <a:rPr lang="en-US" sz="1200" dirty="0">
                          <a:solidFill>
                            <a:schemeClr val="tx1"/>
                          </a:solidFill>
                          <a:latin typeface="Century Gothic" panose="020B0502020202020204" pitchFamily="34" charset="0"/>
                        </a:rPr>
                        <a:t>%RTP Funding Gap</a:t>
                      </a:r>
                    </a:p>
                  </a:txBody>
                  <a:tcPr anchor="ctr">
                    <a:solidFill>
                      <a:schemeClr val="accent6">
                        <a:lumMod val="60000"/>
                        <a:lumOff val="40000"/>
                      </a:schemeClr>
                    </a:solidFill>
                  </a:tcPr>
                </a:tc>
                <a:extLst>
                  <a:ext uri="{0D108BD9-81ED-4DB2-BD59-A6C34878D82A}">
                    <a16:rowId xmlns:a16="http://schemas.microsoft.com/office/drawing/2014/main" val="1005104120"/>
                  </a:ext>
                </a:extLst>
              </a:tr>
              <a:tr h="510281">
                <a:tc>
                  <a:txBody>
                    <a:bodyPr/>
                    <a:lstStyle/>
                    <a:p>
                      <a:pPr algn="ctr"/>
                      <a:endParaRPr lang="en-US" sz="3200" dirty="0">
                        <a:solidFill>
                          <a:schemeClr val="bg2">
                            <a:lumMod val="25000"/>
                          </a:schemeClr>
                        </a:solidFill>
                        <a:latin typeface="+mn-lt"/>
                      </a:endParaRPr>
                    </a:p>
                  </a:txBody>
                  <a:tcPr anchor="ctr">
                    <a:solidFill>
                      <a:schemeClr val="accent6">
                        <a:lumMod val="20000"/>
                        <a:lumOff val="80000"/>
                      </a:schemeClr>
                    </a:solidFill>
                  </a:tcPr>
                </a:tc>
                <a:tc>
                  <a:txBody>
                    <a:bodyPr/>
                    <a:lstStyle/>
                    <a:p>
                      <a:pPr algn="ctr"/>
                      <a:r>
                        <a:rPr lang="en-US" sz="3200" b="1" dirty="0">
                          <a:solidFill>
                            <a:schemeClr val="bg2">
                              <a:lumMod val="25000"/>
                            </a:schemeClr>
                          </a:solidFill>
                          <a:latin typeface="+mn-lt"/>
                        </a:rPr>
                        <a:t>$1.7M</a:t>
                      </a:r>
                    </a:p>
                  </a:txBody>
                  <a:tcPr anchor="ctr">
                    <a:solidFill>
                      <a:schemeClr val="accent6">
                        <a:lumMod val="20000"/>
                        <a:lumOff val="80000"/>
                      </a:schemeClr>
                    </a:solidFill>
                  </a:tcPr>
                </a:tc>
                <a:tc>
                  <a:txBody>
                    <a:bodyPr/>
                    <a:lstStyle/>
                    <a:p>
                      <a:pPr algn="ctr"/>
                      <a:r>
                        <a:rPr lang="en-US" sz="3200" dirty="0">
                          <a:solidFill>
                            <a:schemeClr val="bg2">
                              <a:lumMod val="25000"/>
                            </a:schemeClr>
                          </a:solidFill>
                          <a:latin typeface="+mn-lt"/>
                        </a:rPr>
                        <a:t>9%</a:t>
                      </a:r>
                    </a:p>
                  </a:txBody>
                  <a:tcPr anchor="ctr">
                    <a:solidFill>
                      <a:schemeClr val="accent6">
                        <a:lumMod val="20000"/>
                        <a:lumOff val="80000"/>
                      </a:schemeClr>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429000"/>
            <a:ext cx="9920955" cy="3228382"/>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(basin-wide): </a:t>
            </a:r>
            <a:r>
              <a:rPr lang="en-US" sz="4400" dirty="0"/>
              <a:t>Program funding may be used throughout the Basin.</a:t>
            </a:r>
          </a:p>
          <a:p>
            <a:r>
              <a:rPr lang="en-US" sz="4400" b="1" dirty="0"/>
              <a:t>Equity (visitors/residents): </a:t>
            </a:r>
            <a:r>
              <a:rPr lang="en-US" sz="4400" dirty="0"/>
              <a:t>National funding captures impact from visitors.</a:t>
            </a:r>
          </a:p>
          <a:p>
            <a:r>
              <a:rPr lang="en-US" sz="4400" b="1" dirty="0"/>
              <a:t>Sustainable: </a:t>
            </a:r>
            <a:r>
              <a:rPr lang="en-US" sz="4400" dirty="0"/>
              <a:t>Reasonably predictable and generates significant revenue, possibly bondable. </a:t>
            </a:r>
          </a:p>
          <a:p>
            <a:pPr marL="0" indent="0">
              <a:buNone/>
            </a:pPr>
            <a:r>
              <a:rPr lang="en-US" sz="4400" dirty="0"/>
              <a:t>Cons:</a:t>
            </a:r>
          </a:p>
          <a:p>
            <a:r>
              <a:rPr lang="en-US" sz="4400" b="1" dirty="0"/>
              <a:t>Fungible (by use): </a:t>
            </a:r>
            <a:r>
              <a:rPr lang="en-US" sz="4400" dirty="0"/>
              <a:t>Funding restricted by program, limited funding for transit services, cannot fund local match for grants. </a:t>
            </a:r>
          </a:p>
          <a:p>
            <a:r>
              <a:rPr lang="en-US" sz="4400" b="1" dirty="0"/>
              <a:t>Equity (by income): </a:t>
            </a:r>
            <a:r>
              <a:rPr lang="en-US" sz="4400" dirty="0"/>
              <a:t>Funded mostly by gas tax and lower income households pay more as percent of income.</a:t>
            </a:r>
          </a:p>
          <a:p>
            <a:r>
              <a:rPr lang="en-US" sz="4400" b="1" dirty="0"/>
              <a:t>Transparent: </a:t>
            </a:r>
            <a:r>
              <a:rPr lang="en-US" sz="4400" dirty="0"/>
              <a:t>Not transparent as a transportation funding source to those paying.</a:t>
            </a:r>
          </a:p>
          <a:p>
            <a:pPr marL="0" indent="0">
              <a:buNone/>
            </a:pPr>
            <a:endParaRPr lang="en-US" dirty="0"/>
          </a:p>
        </p:txBody>
      </p:sp>
    </p:spTree>
    <p:extLst>
      <p:ext uri="{BB962C8B-B14F-4D97-AF65-F5344CB8AC3E}">
        <p14:creationId xmlns:p14="http://schemas.microsoft.com/office/powerpoint/2010/main" val="27120749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2FCF-C41F-FBF2-49E4-3D39B63B412D}"/>
              </a:ext>
            </a:extLst>
          </p:cNvPr>
          <p:cNvSpPr>
            <a:spLocks noGrp="1"/>
          </p:cNvSpPr>
          <p:nvPr>
            <p:ph type="title"/>
          </p:nvPr>
        </p:nvSpPr>
        <p:spPr/>
        <p:txBody>
          <a:bodyPr>
            <a:normAutofit fontScale="90000"/>
          </a:bodyPr>
          <a:lstStyle/>
          <a:p>
            <a:r>
              <a:rPr lang="en-US" dirty="0"/>
              <a:t>FEDERAL: </a:t>
            </a:r>
            <a:r>
              <a:rPr lang="en-US" sz="3200" dirty="0"/>
              <a:t>Transportation Act Reauthorization Grant Funding</a:t>
            </a:r>
            <a:br>
              <a:rPr lang="en-US" sz="3200" dirty="0"/>
            </a:br>
            <a:endParaRPr lang="en-US" dirty="0"/>
          </a:p>
        </p:txBody>
      </p:sp>
      <p:sp>
        <p:nvSpPr>
          <p:cNvPr id="3" name="Content Placeholder 2">
            <a:extLst>
              <a:ext uri="{FF2B5EF4-FFF2-40B4-BE49-F238E27FC236}">
                <a16:creationId xmlns:a16="http://schemas.microsoft.com/office/drawing/2014/main" id="{8BC4BBB6-258E-81ED-5DEB-74E83AE64D8B}"/>
              </a:ext>
            </a:extLst>
          </p:cNvPr>
          <p:cNvSpPr>
            <a:spLocks noGrp="1"/>
          </p:cNvSpPr>
          <p:nvPr>
            <p:ph idx="1"/>
          </p:nvPr>
        </p:nvSpPr>
        <p:spPr>
          <a:xfrm>
            <a:off x="838200" y="1402106"/>
            <a:ext cx="5502779" cy="2082168"/>
          </a:xfrm>
        </p:spPr>
        <p:txBody>
          <a:bodyPr>
            <a:normAutofit/>
          </a:bodyPr>
          <a:lstStyle/>
          <a:p>
            <a:pPr marL="0" indent="0">
              <a:buNone/>
            </a:pPr>
            <a:endParaRPr lang="en-US" sz="1400" dirty="0"/>
          </a:p>
          <a:p>
            <a:pPr marL="0" indent="0">
              <a:buNone/>
            </a:pPr>
            <a:r>
              <a:rPr lang="en-US" sz="1400" dirty="0"/>
              <a:t>Transportation Act reauthorization, U. S. Congress.</a:t>
            </a:r>
          </a:p>
          <a:p>
            <a:pPr marL="0" indent="0">
              <a:buNone/>
            </a:pPr>
            <a:endParaRPr lang="en-US" sz="1400" dirty="0"/>
          </a:p>
        </p:txBody>
      </p:sp>
      <p:graphicFrame>
        <p:nvGraphicFramePr>
          <p:cNvPr id="7" name="Table 3">
            <a:extLst>
              <a:ext uri="{FF2B5EF4-FFF2-40B4-BE49-F238E27FC236}">
                <a16:creationId xmlns:a16="http://schemas.microsoft.com/office/drawing/2014/main" id="{3AFB0231-B294-0D14-CEF2-3F6AD367C33C}"/>
              </a:ext>
            </a:extLst>
          </p:cNvPr>
          <p:cNvGraphicFramePr>
            <a:graphicFrameLocks noGrp="1"/>
          </p:cNvGraphicFramePr>
          <p:nvPr>
            <p:extLst>
              <p:ext uri="{D42A27DB-BD31-4B8C-83A1-F6EECF244321}">
                <p14:modId xmlns:p14="http://schemas.microsoft.com/office/powerpoint/2010/main" val="1517955587"/>
              </p:ext>
            </p:extLst>
          </p:nvPr>
        </p:nvGraphicFramePr>
        <p:xfrm>
          <a:off x="5798677" y="1402106"/>
          <a:ext cx="4117773" cy="1036320"/>
        </p:xfrm>
        <a:graphic>
          <a:graphicData uri="http://schemas.openxmlformats.org/drawingml/2006/table">
            <a:tbl>
              <a:tblPr firstRow="1" bandRow="1">
                <a:tableStyleId>{5C22544A-7EE6-4342-B048-85BDC9FD1C3A}</a:tableStyleId>
              </a:tblPr>
              <a:tblGrid>
                <a:gridCol w="1539577">
                  <a:extLst>
                    <a:ext uri="{9D8B030D-6E8A-4147-A177-3AD203B41FA5}">
                      <a16:colId xmlns:a16="http://schemas.microsoft.com/office/drawing/2014/main" val="2448409302"/>
                    </a:ext>
                  </a:extLst>
                </a:gridCol>
                <a:gridCol w="1292535">
                  <a:extLst>
                    <a:ext uri="{9D8B030D-6E8A-4147-A177-3AD203B41FA5}">
                      <a16:colId xmlns:a16="http://schemas.microsoft.com/office/drawing/2014/main" val="620592273"/>
                    </a:ext>
                  </a:extLst>
                </a:gridCol>
                <a:gridCol w="1285661">
                  <a:extLst>
                    <a:ext uri="{9D8B030D-6E8A-4147-A177-3AD203B41FA5}">
                      <a16:colId xmlns:a16="http://schemas.microsoft.com/office/drawing/2014/main" val="2388349281"/>
                    </a:ext>
                  </a:extLst>
                </a:gridCol>
              </a:tblGrid>
              <a:tr h="402854">
                <a:tc>
                  <a:txBody>
                    <a:bodyPr/>
                    <a:lstStyle/>
                    <a:p>
                      <a:pPr algn="l"/>
                      <a:endParaRPr lang="en-US" sz="1200" dirty="0">
                        <a:solidFill>
                          <a:schemeClr val="tx1"/>
                        </a:solidFill>
                        <a:latin typeface="Century Gothic" panose="020B0502020202020204" pitchFamily="34" charset="0"/>
                      </a:endParaRPr>
                    </a:p>
                  </a:txBody>
                  <a:tcPr anchor="ctr">
                    <a:solidFill>
                      <a:schemeClr val="accent6">
                        <a:lumMod val="60000"/>
                        <a:lumOff val="40000"/>
                      </a:schemeClr>
                    </a:solidFill>
                  </a:tcPr>
                </a:tc>
                <a:tc>
                  <a:txBody>
                    <a:bodyPr/>
                    <a:lstStyle/>
                    <a:p>
                      <a:pPr algn="ctr"/>
                      <a:r>
                        <a:rPr lang="en-US" sz="1200">
                          <a:solidFill>
                            <a:schemeClr val="tx1"/>
                          </a:solidFill>
                          <a:latin typeface="Century Gothic" panose="020B0502020202020204" pitchFamily="34" charset="0"/>
                        </a:rPr>
                        <a:t>Avg Annual Amount</a:t>
                      </a:r>
                      <a:endParaRPr lang="en-US" sz="1200" dirty="0">
                        <a:solidFill>
                          <a:schemeClr val="tx1"/>
                        </a:solidFill>
                        <a:latin typeface="Century Gothic" panose="020B0502020202020204" pitchFamily="34" charset="0"/>
                      </a:endParaRPr>
                    </a:p>
                  </a:txBody>
                  <a:tcPr anchor="ctr">
                    <a:solidFill>
                      <a:schemeClr val="accent6">
                        <a:lumMod val="60000"/>
                        <a:lumOff val="40000"/>
                      </a:schemeClr>
                    </a:solidFill>
                  </a:tcPr>
                </a:tc>
                <a:tc>
                  <a:txBody>
                    <a:bodyPr/>
                    <a:lstStyle/>
                    <a:p>
                      <a:pPr algn="ctr"/>
                      <a:r>
                        <a:rPr lang="en-US" sz="1200" dirty="0">
                          <a:solidFill>
                            <a:schemeClr val="tx1"/>
                          </a:solidFill>
                          <a:latin typeface="Century Gothic" panose="020B0502020202020204" pitchFamily="34" charset="0"/>
                        </a:rPr>
                        <a:t>%RTP Funding Gap</a:t>
                      </a:r>
                    </a:p>
                  </a:txBody>
                  <a:tcPr anchor="ctr">
                    <a:solidFill>
                      <a:schemeClr val="accent6">
                        <a:lumMod val="60000"/>
                        <a:lumOff val="40000"/>
                      </a:schemeClr>
                    </a:solidFill>
                  </a:tcPr>
                </a:tc>
                <a:extLst>
                  <a:ext uri="{0D108BD9-81ED-4DB2-BD59-A6C34878D82A}">
                    <a16:rowId xmlns:a16="http://schemas.microsoft.com/office/drawing/2014/main" val="1005104120"/>
                  </a:ext>
                </a:extLst>
              </a:tr>
              <a:tr h="510281">
                <a:tc>
                  <a:txBody>
                    <a:bodyPr/>
                    <a:lstStyle/>
                    <a:p>
                      <a:pPr algn="ctr"/>
                      <a:endParaRPr lang="en-US" sz="3200" dirty="0">
                        <a:solidFill>
                          <a:schemeClr val="bg2">
                            <a:lumMod val="25000"/>
                          </a:schemeClr>
                        </a:solidFill>
                        <a:latin typeface="+mn-lt"/>
                      </a:endParaRPr>
                    </a:p>
                  </a:txBody>
                  <a:tcPr anchor="ctr">
                    <a:solidFill>
                      <a:schemeClr val="accent6">
                        <a:lumMod val="20000"/>
                        <a:lumOff val="80000"/>
                      </a:schemeClr>
                    </a:solidFill>
                  </a:tcPr>
                </a:tc>
                <a:tc>
                  <a:txBody>
                    <a:bodyPr/>
                    <a:lstStyle/>
                    <a:p>
                      <a:pPr algn="ctr"/>
                      <a:r>
                        <a:rPr lang="en-US" sz="3200" b="1" dirty="0">
                          <a:solidFill>
                            <a:schemeClr val="bg2">
                              <a:lumMod val="25000"/>
                            </a:schemeClr>
                          </a:solidFill>
                          <a:latin typeface="+mn-lt"/>
                        </a:rPr>
                        <a:t>$5.8M</a:t>
                      </a:r>
                    </a:p>
                  </a:txBody>
                  <a:tcPr anchor="ctr">
                    <a:solidFill>
                      <a:schemeClr val="accent6">
                        <a:lumMod val="20000"/>
                        <a:lumOff val="80000"/>
                      </a:schemeClr>
                    </a:solidFill>
                  </a:tcPr>
                </a:tc>
                <a:tc>
                  <a:txBody>
                    <a:bodyPr/>
                    <a:lstStyle/>
                    <a:p>
                      <a:pPr algn="ctr"/>
                      <a:r>
                        <a:rPr lang="en-US" sz="3200" dirty="0">
                          <a:solidFill>
                            <a:schemeClr val="bg2">
                              <a:lumMod val="25000"/>
                            </a:schemeClr>
                          </a:solidFill>
                          <a:latin typeface="+mn-lt"/>
                        </a:rPr>
                        <a:t>30%</a:t>
                      </a:r>
                    </a:p>
                  </a:txBody>
                  <a:tcPr anchor="ctr">
                    <a:solidFill>
                      <a:schemeClr val="accent6">
                        <a:lumMod val="20000"/>
                        <a:lumOff val="80000"/>
                      </a:schemeClr>
                    </a:solidFill>
                  </a:tcPr>
                </a:tc>
                <a:extLst>
                  <a:ext uri="{0D108BD9-81ED-4DB2-BD59-A6C34878D82A}">
                    <a16:rowId xmlns:a16="http://schemas.microsoft.com/office/drawing/2014/main" val="3547855154"/>
                  </a:ext>
                </a:extLst>
              </a:tr>
            </a:tbl>
          </a:graphicData>
        </a:graphic>
      </p:graphicFrame>
      <p:sp>
        <p:nvSpPr>
          <p:cNvPr id="14" name="Content Placeholder 2">
            <a:extLst>
              <a:ext uri="{FF2B5EF4-FFF2-40B4-BE49-F238E27FC236}">
                <a16:creationId xmlns:a16="http://schemas.microsoft.com/office/drawing/2014/main" id="{804D8B7E-382E-B076-4D2A-0DFF4E2D9791}"/>
              </a:ext>
            </a:extLst>
          </p:cNvPr>
          <p:cNvSpPr txBox="1">
            <a:spLocks/>
          </p:cNvSpPr>
          <p:nvPr/>
        </p:nvSpPr>
        <p:spPr>
          <a:xfrm>
            <a:off x="838200" y="3429000"/>
            <a:ext cx="9920955" cy="3228382"/>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a:t>Pros:</a:t>
            </a:r>
          </a:p>
          <a:p>
            <a:r>
              <a:rPr lang="en-US" sz="4400" b="1" dirty="0"/>
              <a:t>Fungible (basin-wide): </a:t>
            </a:r>
            <a:r>
              <a:rPr lang="en-US" sz="4400" dirty="0"/>
              <a:t>Grant funding may be used throughout the Basin.</a:t>
            </a:r>
          </a:p>
          <a:p>
            <a:r>
              <a:rPr lang="en-US" sz="4400" b="1" dirty="0"/>
              <a:t>Equity (visitors/residents): </a:t>
            </a:r>
            <a:r>
              <a:rPr lang="en-US" sz="4400" dirty="0"/>
              <a:t>National funding captures impact from visitors.</a:t>
            </a:r>
          </a:p>
          <a:p>
            <a:pPr marL="0" indent="0">
              <a:buNone/>
            </a:pPr>
            <a:r>
              <a:rPr lang="en-US" sz="4400" dirty="0"/>
              <a:t>Cons:</a:t>
            </a:r>
          </a:p>
          <a:p>
            <a:r>
              <a:rPr lang="en-US" sz="4400" b="1" dirty="0"/>
              <a:t>Fungible (by use): </a:t>
            </a:r>
            <a:r>
              <a:rPr lang="en-US" sz="4400" dirty="0"/>
              <a:t>Funding restricted by program, limited funding for transit services, cannot fund local match for grants. </a:t>
            </a:r>
          </a:p>
          <a:p>
            <a:r>
              <a:rPr lang="en-US" sz="4400" b="1" dirty="0"/>
              <a:t>Equity (by income): </a:t>
            </a:r>
            <a:r>
              <a:rPr lang="en-US" sz="4400" dirty="0"/>
              <a:t>Funded mostly by gas tax and lower income households pay more as percent of income.</a:t>
            </a:r>
          </a:p>
          <a:p>
            <a:r>
              <a:rPr lang="en-US" sz="4400" b="1" dirty="0"/>
              <a:t>Sustainable:</a:t>
            </a:r>
            <a:r>
              <a:rPr lang="en-US" sz="4400" dirty="0"/>
              <a:t> Not predictable or bondable.</a:t>
            </a:r>
          </a:p>
          <a:p>
            <a:r>
              <a:rPr lang="en-US" sz="4400" b="1" dirty="0"/>
              <a:t>Transparent: </a:t>
            </a:r>
            <a:r>
              <a:rPr lang="en-US" sz="4400" dirty="0"/>
              <a:t>Not transparent as a transportation funding source to those paying.</a:t>
            </a:r>
          </a:p>
          <a:p>
            <a:pPr marL="0" indent="0">
              <a:buNone/>
            </a:pPr>
            <a:endParaRPr lang="en-US" dirty="0"/>
          </a:p>
        </p:txBody>
      </p:sp>
    </p:spTree>
    <p:extLst>
      <p:ext uri="{BB962C8B-B14F-4D97-AF65-F5344CB8AC3E}">
        <p14:creationId xmlns:p14="http://schemas.microsoft.com/office/powerpoint/2010/main" val="3694550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05552-7254-F1B7-7EB7-A5A79A335C13}"/>
              </a:ext>
            </a:extLst>
          </p:cNvPr>
          <p:cNvSpPr>
            <a:spLocks noGrp="1"/>
          </p:cNvSpPr>
          <p:nvPr>
            <p:ph type="title"/>
          </p:nvPr>
        </p:nvSpPr>
        <p:spPr/>
        <p:txBody>
          <a:bodyPr/>
          <a:lstStyle/>
          <a:p>
            <a:r>
              <a:rPr lang="en-US" dirty="0"/>
              <a:t>SECTION 6</a:t>
            </a:r>
          </a:p>
        </p:txBody>
      </p:sp>
      <p:sp>
        <p:nvSpPr>
          <p:cNvPr id="4" name="Text Placeholder 3">
            <a:extLst>
              <a:ext uri="{FF2B5EF4-FFF2-40B4-BE49-F238E27FC236}">
                <a16:creationId xmlns:a16="http://schemas.microsoft.com/office/drawing/2014/main" id="{228FFFE3-9E3D-1D23-BF26-27A9BDDCD24B}"/>
              </a:ext>
            </a:extLst>
          </p:cNvPr>
          <p:cNvSpPr>
            <a:spLocks noGrp="1"/>
          </p:cNvSpPr>
          <p:nvPr>
            <p:ph type="body" idx="1"/>
          </p:nvPr>
        </p:nvSpPr>
        <p:spPr/>
        <p:txBody>
          <a:bodyPr/>
          <a:lstStyle/>
          <a:p>
            <a:r>
              <a:rPr lang="en-US" dirty="0">
                <a:solidFill>
                  <a:schemeClr val="tx1"/>
                </a:solidFill>
              </a:rPr>
              <a:t>NEXT STEPS</a:t>
            </a:r>
          </a:p>
          <a:p>
            <a:endParaRPr lang="en-US" dirty="0"/>
          </a:p>
        </p:txBody>
      </p:sp>
    </p:spTree>
    <p:extLst>
      <p:ext uri="{BB962C8B-B14F-4D97-AF65-F5344CB8AC3E}">
        <p14:creationId xmlns:p14="http://schemas.microsoft.com/office/powerpoint/2010/main" val="51443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5EBAA-B215-5E1A-3EF8-FAF1EF91ED59}"/>
              </a:ext>
            </a:extLst>
          </p:cNvPr>
          <p:cNvSpPr>
            <a:spLocks noGrp="1"/>
          </p:cNvSpPr>
          <p:nvPr>
            <p:ph type="title"/>
          </p:nvPr>
        </p:nvSpPr>
        <p:spPr/>
        <p:txBody>
          <a:bodyPr/>
          <a:lstStyle/>
          <a:p>
            <a:r>
              <a:rPr lang="en-US" dirty="0"/>
              <a:t>Bi-State Consultation on Transportation</a:t>
            </a:r>
          </a:p>
        </p:txBody>
      </p:sp>
      <p:sp>
        <p:nvSpPr>
          <p:cNvPr id="3" name="Content Placeholder 2">
            <a:extLst>
              <a:ext uri="{FF2B5EF4-FFF2-40B4-BE49-F238E27FC236}">
                <a16:creationId xmlns:a16="http://schemas.microsoft.com/office/drawing/2014/main" id="{553F1B07-8287-F903-4AEC-465D160CF85F}"/>
              </a:ext>
            </a:extLst>
          </p:cNvPr>
          <p:cNvSpPr>
            <a:spLocks noGrp="1"/>
          </p:cNvSpPr>
          <p:nvPr>
            <p:ph idx="1"/>
          </p:nvPr>
        </p:nvSpPr>
        <p:spPr/>
        <p:txBody>
          <a:bodyPr>
            <a:normAutofit fontScale="92500" lnSpcReduction="10000"/>
          </a:bodyPr>
          <a:lstStyle/>
          <a:p>
            <a:pPr marL="0" indent="0">
              <a:buNone/>
            </a:pPr>
            <a:r>
              <a:rPr lang="en-US" dirty="0"/>
              <a:t>In 2017, the states of California and Nevada convened a Bi-State Consultation on Transportation to work with public and private partners on ways to accelerate transportation improvements at Lake Tahoe. The consultation created a Transportation Action Plan that identifies top-priority projects and services. </a:t>
            </a:r>
          </a:p>
          <a:p>
            <a:pPr marL="0" indent="0">
              <a:buNone/>
            </a:pPr>
            <a:endParaRPr lang="en-US" dirty="0"/>
          </a:p>
          <a:p>
            <a:pPr marL="0" indent="0">
              <a:buNone/>
            </a:pPr>
            <a:r>
              <a:rPr lang="en-US" dirty="0"/>
              <a:t>Following the direction from the Bi-State Consultation, TRPA and TTD have continued to engage partners to identify and recommend new funding sources to generate a minimum of $20 million annually to deliver improvements to meet regional goals. Initial findings suggest that contributions from all sectors (federal, state, local, and private) may be needed to fill this minimum target for new funding.</a:t>
            </a:r>
          </a:p>
          <a:p>
            <a:endParaRPr lang="en-US" dirty="0"/>
          </a:p>
        </p:txBody>
      </p:sp>
    </p:spTree>
    <p:extLst>
      <p:ext uri="{BB962C8B-B14F-4D97-AF65-F5344CB8AC3E}">
        <p14:creationId xmlns:p14="http://schemas.microsoft.com/office/powerpoint/2010/main" val="30232124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68730-4F55-C720-871E-002EFD41E89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A360786E-5469-54ED-872B-0216BE4A6B88}"/>
              </a:ext>
            </a:extLst>
          </p:cNvPr>
          <p:cNvSpPr>
            <a:spLocks noGrp="1"/>
          </p:cNvSpPr>
          <p:nvPr>
            <p:ph idx="1"/>
          </p:nvPr>
        </p:nvSpPr>
        <p:spPr/>
        <p:txBody>
          <a:bodyPr/>
          <a:lstStyle/>
          <a:p>
            <a:r>
              <a:rPr lang="en-US" dirty="0"/>
              <a:t>Information in this briefing book will be shared widely with stakeholders. </a:t>
            </a:r>
          </a:p>
          <a:p>
            <a:r>
              <a:rPr lang="en-US" dirty="0"/>
              <a:t>Discussions will culminate with a recommendation for sustainable transportation funding to the California and Nevada Legislatures in early 2022.</a:t>
            </a:r>
          </a:p>
          <a:p>
            <a:endParaRPr lang="en-US" dirty="0"/>
          </a:p>
        </p:txBody>
      </p:sp>
    </p:spTree>
    <p:extLst>
      <p:ext uri="{BB962C8B-B14F-4D97-AF65-F5344CB8AC3E}">
        <p14:creationId xmlns:p14="http://schemas.microsoft.com/office/powerpoint/2010/main" val="447835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DAF35-6E0D-394D-54FE-DA1C8B776A20}"/>
              </a:ext>
            </a:extLst>
          </p:cNvPr>
          <p:cNvSpPr>
            <a:spLocks noGrp="1"/>
          </p:cNvSpPr>
          <p:nvPr>
            <p:ph type="title"/>
          </p:nvPr>
        </p:nvSpPr>
        <p:spPr/>
        <p:txBody>
          <a:bodyPr/>
          <a:lstStyle/>
          <a:p>
            <a:r>
              <a:rPr lang="en-US" dirty="0"/>
              <a:t>Regional Transportation Plan (RTP)</a:t>
            </a:r>
          </a:p>
        </p:txBody>
      </p:sp>
      <p:sp>
        <p:nvSpPr>
          <p:cNvPr id="3" name="Content Placeholder 2">
            <a:extLst>
              <a:ext uri="{FF2B5EF4-FFF2-40B4-BE49-F238E27FC236}">
                <a16:creationId xmlns:a16="http://schemas.microsoft.com/office/drawing/2014/main" id="{EC62F0B1-D58B-54F0-F77A-FD668735216D}"/>
              </a:ext>
            </a:extLst>
          </p:cNvPr>
          <p:cNvSpPr>
            <a:spLocks noGrp="1"/>
          </p:cNvSpPr>
          <p:nvPr>
            <p:ph idx="1"/>
          </p:nvPr>
        </p:nvSpPr>
        <p:spPr/>
        <p:txBody>
          <a:bodyPr>
            <a:normAutofit fontScale="77500" lnSpcReduction="20000"/>
          </a:bodyPr>
          <a:lstStyle/>
          <a:p>
            <a:pPr marL="0" indent="0">
              <a:buNone/>
            </a:pPr>
            <a:r>
              <a:rPr lang="en-US" dirty="0"/>
              <a:t>Millions of visitors from outside the Region, primarily seasonal tourism and outdoor recreation, drives the Region’s $5 billion annual economy. Visitor flows put metropolitan-level travel demands on the Region’s limited and largely rural transportation system. During peak times of visitation, Tahoe’s roads clog with traffic and parking demands exceed capacity at recreation sites. This seasonal influx of motorists has consequences for the air and water quality, for local communities and their mobility, and for the visitor experience. </a:t>
            </a:r>
          </a:p>
          <a:p>
            <a:pPr marL="0" indent="0">
              <a:buNone/>
            </a:pPr>
            <a:endParaRPr lang="en-US" dirty="0"/>
          </a:p>
          <a:p>
            <a:pPr marL="0" indent="0">
              <a:buNone/>
            </a:pPr>
            <a:r>
              <a:rPr lang="en-US" dirty="0"/>
              <a:t>The RTP is adopted every four years by the Tahoe Regional Planning Agency (TRPA), providing a funding plan and identifying priority transportation improvements over a multi-decade planning horizon to address these challenges.</a:t>
            </a:r>
          </a:p>
          <a:p>
            <a:pPr marL="0" indent="0">
              <a:buNone/>
            </a:pPr>
            <a:endParaRPr lang="en-US" dirty="0"/>
          </a:p>
          <a:p>
            <a:pPr marL="0" indent="0">
              <a:buNone/>
            </a:pPr>
            <a:r>
              <a:rPr lang="en-US" dirty="0"/>
              <a:t>The recently adopted RTP for the Tahoe Basin articulates a vision for Tahoe’s transportation system to meet goals for mobility, environmental sustainability, and economic vitality.  The vision is for a system that is interconnected, inter-regional, and sustainable, connecting people and places in ways that reduce reliance on the private automobile.</a:t>
            </a:r>
          </a:p>
          <a:p>
            <a:pPr marL="0" indent="0">
              <a:buNone/>
            </a:pPr>
            <a:endParaRPr lang="en-US" dirty="0"/>
          </a:p>
        </p:txBody>
      </p:sp>
    </p:spTree>
    <p:extLst>
      <p:ext uri="{BB962C8B-B14F-4D97-AF65-F5344CB8AC3E}">
        <p14:creationId xmlns:p14="http://schemas.microsoft.com/office/powerpoint/2010/main" val="1959182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FBEB8-8CED-D205-D458-BC8A509412DC}"/>
              </a:ext>
            </a:extLst>
          </p:cNvPr>
          <p:cNvSpPr>
            <a:spLocks noGrp="1"/>
          </p:cNvSpPr>
          <p:nvPr>
            <p:ph type="title"/>
          </p:nvPr>
        </p:nvSpPr>
        <p:spPr/>
        <p:txBody>
          <a:bodyPr/>
          <a:lstStyle/>
          <a:p>
            <a:r>
              <a:rPr lang="en-US" dirty="0"/>
              <a:t>Regional Transportation System Consensus</a:t>
            </a:r>
          </a:p>
        </p:txBody>
      </p:sp>
      <p:sp>
        <p:nvSpPr>
          <p:cNvPr id="3" name="Content Placeholder 2">
            <a:extLst>
              <a:ext uri="{FF2B5EF4-FFF2-40B4-BE49-F238E27FC236}">
                <a16:creationId xmlns:a16="http://schemas.microsoft.com/office/drawing/2014/main" id="{3D531442-DFAF-9CC0-DC17-1E7EF66A8C10}"/>
              </a:ext>
            </a:extLst>
          </p:cNvPr>
          <p:cNvSpPr>
            <a:spLocks noGrp="1"/>
          </p:cNvSpPr>
          <p:nvPr>
            <p:ph idx="1"/>
          </p:nvPr>
        </p:nvSpPr>
        <p:spPr/>
        <p:txBody>
          <a:bodyPr>
            <a:normAutofit fontScale="85000" lnSpcReduction="20000"/>
          </a:bodyPr>
          <a:lstStyle/>
          <a:p>
            <a:pPr marL="0" indent="0">
              <a:buNone/>
            </a:pPr>
            <a:r>
              <a:rPr lang="en-US" dirty="0"/>
              <a:t>There is broad consensus within the region that to meet growing travel demand a transportation system transformation is needed to:</a:t>
            </a:r>
          </a:p>
          <a:p>
            <a:r>
              <a:rPr lang="en-US" b="1" dirty="0"/>
              <a:t>Improve transportation system efficiency: </a:t>
            </a:r>
            <a:r>
              <a:rPr lang="en-US" dirty="0"/>
              <a:t>Help people travel to, from, and around the Region more efficiently. </a:t>
            </a:r>
          </a:p>
          <a:p>
            <a:r>
              <a:rPr lang="en-US" b="1" dirty="0"/>
              <a:t>Expanding transportation options to conserve and restore Tahoe’s environment: </a:t>
            </a:r>
            <a:r>
              <a:rPr lang="en-US" dirty="0"/>
              <a:t>Enable transit, bicycle, and pedestrian options and multi-modal services to compete with and reduce auto travel, thereby (1) protecting the Basin’s sensitive natural environment, especially the Lake, and (2) supporting federal, state &amp; regional policy objectives to reduce greenhouse gas emissions and build a resilient system in response to climate change.</a:t>
            </a:r>
          </a:p>
          <a:p>
            <a:r>
              <a:rPr lang="en-US" b="1" dirty="0"/>
              <a:t>Strengthen other initiatives: </a:t>
            </a:r>
            <a:r>
              <a:rPr lang="en-US" dirty="0"/>
              <a:t>Strengthen initiatives underway to revitalize communities, improve quality of life for residents and quality of experience for visitors, and improve mobility and safety for people walking and biking, and improve recreation access and sustainability.</a:t>
            </a:r>
          </a:p>
          <a:p>
            <a:pPr marL="0" indent="0">
              <a:buNone/>
            </a:pPr>
            <a:endParaRPr lang="en-US" dirty="0"/>
          </a:p>
        </p:txBody>
      </p:sp>
    </p:spTree>
    <p:extLst>
      <p:ext uri="{BB962C8B-B14F-4D97-AF65-F5344CB8AC3E}">
        <p14:creationId xmlns:p14="http://schemas.microsoft.com/office/powerpoint/2010/main" val="213366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35716-F579-D1C0-19C4-4E76110ED558}"/>
              </a:ext>
            </a:extLst>
          </p:cNvPr>
          <p:cNvSpPr>
            <a:spLocks noGrp="1"/>
          </p:cNvSpPr>
          <p:nvPr>
            <p:ph type="title"/>
          </p:nvPr>
        </p:nvSpPr>
        <p:spPr/>
        <p:txBody>
          <a:bodyPr>
            <a:normAutofit/>
          </a:bodyPr>
          <a:lstStyle/>
          <a:p>
            <a:r>
              <a:rPr lang="en-US" dirty="0"/>
              <a:t>Regional Transportation Plan </a:t>
            </a:r>
            <a:br>
              <a:rPr lang="en-US" dirty="0"/>
            </a:br>
            <a:r>
              <a:rPr lang="en-US" dirty="0"/>
              <a:t>Goals &amp; Vision</a:t>
            </a:r>
          </a:p>
        </p:txBody>
      </p:sp>
      <p:grpSp>
        <p:nvGrpSpPr>
          <p:cNvPr id="4" name="Group 3" descr="chart that shows connection between mobility, sustainability, economic vitality, interconnect, and inter-regional around the Regional Transportation Plan">
            <a:extLst>
              <a:ext uri="{FF2B5EF4-FFF2-40B4-BE49-F238E27FC236}">
                <a16:creationId xmlns:a16="http://schemas.microsoft.com/office/drawing/2014/main" id="{68065024-0BAD-5E0B-A005-0AFB65C86356}"/>
              </a:ext>
            </a:extLst>
          </p:cNvPr>
          <p:cNvGrpSpPr/>
          <p:nvPr/>
        </p:nvGrpSpPr>
        <p:grpSpPr>
          <a:xfrm>
            <a:off x="3506372" y="1774003"/>
            <a:ext cx="5658874" cy="3772583"/>
            <a:chOff x="2660338" y="321218"/>
            <a:chExt cx="5658874" cy="3772583"/>
          </a:xfrm>
        </p:grpSpPr>
        <p:graphicFrame>
          <p:nvGraphicFramePr>
            <p:cNvPr id="5" name="Diagram 4" descr="chart that shows connection between mobility, sustainability, economic vitality, interconnect, and inter-regional around the Regional Transportation Plan">
              <a:extLst>
                <a:ext uri="{FF2B5EF4-FFF2-40B4-BE49-F238E27FC236}">
                  <a16:creationId xmlns:a16="http://schemas.microsoft.com/office/drawing/2014/main" id="{3A6B08F4-78E3-AABE-126C-B650BAE04CB7}"/>
                </a:ext>
              </a:extLst>
            </p:cNvPr>
            <p:cNvGraphicFramePr/>
            <p:nvPr>
              <p:extLst>
                <p:ext uri="{D42A27DB-BD31-4B8C-83A1-F6EECF244321}">
                  <p14:modId xmlns:p14="http://schemas.microsoft.com/office/powerpoint/2010/main" val="4096992101"/>
                </p:ext>
              </p:extLst>
            </p:nvPr>
          </p:nvGraphicFramePr>
          <p:xfrm>
            <a:off x="2660338" y="321218"/>
            <a:ext cx="5658874" cy="3772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D7B8C15D-0400-558C-56E8-F6BF929FBBC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4129" y="1633900"/>
              <a:ext cx="952549" cy="1143059"/>
            </a:xfrm>
            <a:prstGeom prst="rect">
              <a:avLst/>
            </a:prstGeom>
          </p:spPr>
          <p:style>
            <a:lnRef idx="2">
              <a:schemeClr val="accent1"/>
            </a:lnRef>
            <a:fillRef idx="1">
              <a:schemeClr val="lt1"/>
            </a:fillRef>
            <a:effectRef idx="0">
              <a:schemeClr val="accent1"/>
            </a:effectRef>
            <a:fontRef idx="minor">
              <a:schemeClr val="dk1"/>
            </a:fontRef>
          </p:style>
        </p:pic>
      </p:grpSp>
    </p:spTree>
    <p:extLst>
      <p:ext uri="{BB962C8B-B14F-4D97-AF65-F5344CB8AC3E}">
        <p14:creationId xmlns:p14="http://schemas.microsoft.com/office/powerpoint/2010/main" val="417437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AFE8EC-746A-9F5F-3B53-B225BAE58A3B}"/>
              </a:ext>
            </a:extLst>
          </p:cNvPr>
          <p:cNvSpPr>
            <a:spLocks noGrp="1"/>
          </p:cNvSpPr>
          <p:nvPr>
            <p:ph type="title"/>
          </p:nvPr>
        </p:nvSpPr>
        <p:spPr/>
        <p:txBody>
          <a:bodyPr/>
          <a:lstStyle/>
          <a:p>
            <a:r>
              <a:rPr lang="en-US" dirty="0"/>
              <a:t>SECTION 2</a:t>
            </a:r>
          </a:p>
        </p:txBody>
      </p:sp>
      <p:sp>
        <p:nvSpPr>
          <p:cNvPr id="5" name="Text Placeholder 4">
            <a:extLst>
              <a:ext uri="{FF2B5EF4-FFF2-40B4-BE49-F238E27FC236}">
                <a16:creationId xmlns:a16="http://schemas.microsoft.com/office/drawing/2014/main" id="{4AF9D4C3-80A3-2534-685B-878092B66F57}"/>
              </a:ext>
            </a:extLst>
          </p:cNvPr>
          <p:cNvSpPr>
            <a:spLocks noGrp="1"/>
          </p:cNvSpPr>
          <p:nvPr>
            <p:ph type="body" idx="1"/>
          </p:nvPr>
        </p:nvSpPr>
        <p:spPr/>
        <p:txBody>
          <a:bodyPr/>
          <a:lstStyle/>
          <a:p>
            <a:r>
              <a:rPr lang="en-US" dirty="0">
                <a:solidFill>
                  <a:schemeClr val="tx1"/>
                </a:solidFill>
              </a:rPr>
              <a:t>REGIONAL TRANSPORTATION PROJECTS</a:t>
            </a:r>
          </a:p>
          <a:p>
            <a:endParaRPr lang="en-US" dirty="0"/>
          </a:p>
        </p:txBody>
      </p:sp>
    </p:spTree>
    <p:extLst>
      <p:ext uri="{BB962C8B-B14F-4D97-AF65-F5344CB8AC3E}">
        <p14:creationId xmlns:p14="http://schemas.microsoft.com/office/powerpoint/2010/main" val="471532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1922</TotalTime>
  <Words>6920</Words>
  <Application>Microsoft Macintosh PowerPoint</Application>
  <PresentationFormat>Widescreen</PresentationFormat>
  <Paragraphs>961</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Calibri Light</vt:lpstr>
      <vt:lpstr>Century Gothic</vt:lpstr>
      <vt:lpstr>Segoe UI</vt:lpstr>
      <vt:lpstr>Office Theme</vt:lpstr>
      <vt:lpstr>LAKE TAHOE  SUSTAINABLE TRANSPORTATION FUNDING INITIATIVE</vt:lpstr>
      <vt:lpstr>Table of Contents</vt:lpstr>
      <vt:lpstr>INTRODUCTION</vt:lpstr>
      <vt:lpstr>SECTION 1</vt:lpstr>
      <vt:lpstr>Bi-State Consultation on Transportation</vt:lpstr>
      <vt:lpstr>Regional Transportation Plan (RTP)</vt:lpstr>
      <vt:lpstr>Regional Transportation System Consensus</vt:lpstr>
      <vt:lpstr>Regional Transportation Plan  Goals &amp; Vision</vt:lpstr>
      <vt:lpstr>SECTION 2</vt:lpstr>
      <vt:lpstr>Regional Priority Projects </vt:lpstr>
      <vt:lpstr>Illustrative RTP Projects: Transit</vt:lpstr>
      <vt:lpstr>Illustrative RTP Projects: Trails</vt:lpstr>
      <vt:lpstr>Illustrative RTP Projects: Communities and Corridors</vt:lpstr>
      <vt:lpstr>Illustrative RTP Projects: Operations and Maintenance</vt:lpstr>
      <vt:lpstr>SECTION 3</vt:lpstr>
      <vt:lpstr>Current RTP &amp; State Policy Drivers for New Funding</vt:lpstr>
      <vt:lpstr>Policy Driver #1: Regional Funding Target</vt:lpstr>
      <vt:lpstr>RTP Average Annual Funding by Sector</vt:lpstr>
      <vt:lpstr>Policy Driver #1: Regional Funding Target Continued</vt:lpstr>
      <vt:lpstr>Policy Driver #2: Nevada Senate Concurrent Resolution 8</vt:lpstr>
      <vt:lpstr>Policy Driver #3: TRPA Vehicle Miles Traveled (VMT) Threshold</vt:lpstr>
      <vt:lpstr>Other Issues Affecting Revenue Options</vt:lpstr>
      <vt:lpstr>SECTION 4</vt:lpstr>
      <vt:lpstr>Revenue Options</vt:lpstr>
      <vt:lpstr>Revenue Options Evaluation Criteria</vt:lpstr>
      <vt:lpstr>REVENUE OPTIONS EVALUATION</vt:lpstr>
      <vt:lpstr>REVENUE OPTIONS POTENTIAL</vt:lpstr>
      <vt:lpstr>SECTION 5</vt:lpstr>
      <vt:lpstr>LOCAL: Sales Tax</vt:lpstr>
      <vt:lpstr>LOCAL: Transient Occupancy Tax</vt:lpstr>
      <vt:lpstr>LOCAL: Real Property Transfer Tax </vt:lpstr>
      <vt:lpstr>REGIONAL: Sales Tax</vt:lpstr>
      <vt:lpstr>REGIONAL: Transient Occupancy Tax</vt:lpstr>
      <vt:lpstr>REGIONAL: Real Property Transfer Tax </vt:lpstr>
      <vt:lpstr>REGIONAL: Vacancy Tax</vt:lpstr>
      <vt:lpstr>REGIONAL: Basin Entry Transportation User Fee </vt:lpstr>
      <vt:lpstr>REGIONAL: Zonal Transportation User Fee</vt:lpstr>
      <vt:lpstr>REGIONAL: Parking Fees</vt:lpstr>
      <vt:lpstr>REGIONAL: Mobility Fee</vt:lpstr>
      <vt:lpstr>REGIONAL: Rental Car Mitigation Fee</vt:lpstr>
      <vt:lpstr>PRIVATE: Commuter Transit Subsidies</vt:lpstr>
      <vt:lpstr>STATE: CA &amp; NV Funding Formula Population Adjustment</vt:lpstr>
      <vt:lpstr>STATE: California Budget Surplus Allocation</vt:lpstr>
      <vt:lpstr>STATE: California Existing Grant Programs</vt:lpstr>
      <vt:lpstr>STATE: California New Grant Programs</vt:lpstr>
      <vt:lpstr>STATE: Nevada Bonds</vt:lpstr>
      <vt:lpstr>FEDERAL: Transportation Act Reauthorization Formula Funding </vt:lpstr>
      <vt:lpstr>FEDERAL: Transportation Act Reauthorization Grant Funding </vt:lpstr>
      <vt:lpstr>SECTION 6</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 TAHOE  SUSTAINABLE TRANSPORTATION FUNDING INITIATIVE</dc:title>
  <dc:creator>Devin Middlebrook</dc:creator>
  <cp:lastModifiedBy>Bob Spencer</cp:lastModifiedBy>
  <cp:revision>4</cp:revision>
  <cp:lastPrinted>2022-05-19T20:07:43Z</cp:lastPrinted>
  <dcterms:created xsi:type="dcterms:W3CDTF">2022-05-13T22:18:22Z</dcterms:created>
  <dcterms:modified xsi:type="dcterms:W3CDTF">2022-05-19T21:00:33Z</dcterms:modified>
</cp:coreProperties>
</file>