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0"/>
  </p:notesMasterIdLst>
  <p:sldIdLst>
    <p:sldId id="256" r:id="rId2"/>
    <p:sldId id="277" r:id="rId3"/>
    <p:sldId id="278" r:id="rId4"/>
    <p:sldId id="279" r:id="rId5"/>
    <p:sldId id="291" r:id="rId6"/>
    <p:sldId id="292" r:id="rId7"/>
    <p:sldId id="280" r:id="rId8"/>
    <p:sldId id="266" r:id="rId9"/>
    <p:sldId id="287" r:id="rId10"/>
    <p:sldId id="288" r:id="rId11"/>
    <p:sldId id="289" r:id="rId12"/>
    <p:sldId id="290" r:id="rId13"/>
    <p:sldId id="281" r:id="rId14"/>
    <p:sldId id="282" r:id="rId15"/>
    <p:sldId id="283" r:id="rId16"/>
    <p:sldId id="284" r:id="rId17"/>
    <p:sldId id="285" r:id="rId18"/>
    <p:sldId id="286" r:id="rId19"/>
  </p:sldIdLst>
  <p:sldSz cx="12192000" cy="6858000"/>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C8EE"/>
    <a:srgbClr val="00642D"/>
    <a:srgbClr val="4A7EBB"/>
    <a:srgbClr val="BD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75793" autoAdjust="0"/>
  </p:normalViewPr>
  <p:slideViewPr>
    <p:cSldViewPr snapToObjects="1">
      <p:cViewPr>
        <p:scale>
          <a:sx n="66" d="100"/>
          <a:sy n="66" d="100"/>
        </p:scale>
        <p:origin x="1476" y="4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37" d="100"/>
          <a:sy n="137" d="100"/>
        </p:scale>
        <p:origin x="296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E3205E-AF6D-9646-883F-040F0EB1929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Arial" charset="0"/>
                <a:ea typeface="ヒラギノ角ゴ Pro W3" charset="-128"/>
              </a:defRPr>
            </a:lvl1pPr>
          </a:lstStyle>
          <a:p>
            <a:pPr>
              <a:defRPr/>
            </a:pPr>
            <a:endParaRPr lang="en-US"/>
          </a:p>
        </p:txBody>
      </p:sp>
      <p:sp>
        <p:nvSpPr>
          <p:cNvPr id="3" name="Date Placeholder 2">
            <a:extLst>
              <a:ext uri="{FF2B5EF4-FFF2-40B4-BE49-F238E27FC236}">
                <a16:creationId xmlns:a16="http://schemas.microsoft.com/office/drawing/2014/main" id="{8FD70D6B-7952-384A-9265-3AF9528B80EC}"/>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Arial" charset="0"/>
                <a:ea typeface="ヒラギノ角ゴ Pro W3" charset="-128"/>
              </a:defRPr>
            </a:lvl1pPr>
          </a:lstStyle>
          <a:p>
            <a:pPr>
              <a:defRPr/>
            </a:pPr>
            <a:fld id="{91688E1D-CFDD-492F-83AF-39011F6EB5B3}" type="datetimeFigureOut">
              <a:rPr lang="en-US"/>
              <a:pPr>
                <a:defRPr/>
              </a:pPr>
              <a:t>6/2/2020</a:t>
            </a:fld>
            <a:endParaRPr lang="en-US"/>
          </a:p>
        </p:txBody>
      </p:sp>
      <p:sp>
        <p:nvSpPr>
          <p:cNvPr id="5" name="Notes Placeholder 4">
            <a:extLst>
              <a:ext uri="{FF2B5EF4-FFF2-40B4-BE49-F238E27FC236}">
                <a16:creationId xmlns:a16="http://schemas.microsoft.com/office/drawing/2014/main" id="{35D57217-5C58-2A47-8DE4-D0A16565F6F4}"/>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0EA155-DC4C-D347-86A3-2FFE6EFF8E60}"/>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Arial" charset="0"/>
                <a:ea typeface="ヒラギノ角ゴ Pro W3" charset="-128"/>
              </a:defRPr>
            </a:lvl1pPr>
          </a:lstStyle>
          <a:p>
            <a:pPr>
              <a:defRPr/>
            </a:pPr>
            <a:endParaRPr lang="en-US"/>
          </a:p>
        </p:txBody>
      </p:sp>
      <p:sp>
        <p:nvSpPr>
          <p:cNvPr id="7" name="Slide Number Placeholder 6">
            <a:extLst>
              <a:ext uri="{FF2B5EF4-FFF2-40B4-BE49-F238E27FC236}">
                <a16:creationId xmlns:a16="http://schemas.microsoft.com/office/drawing/2014/main" id="{F6F737A0-F7B3-1F4B-B639-98850084490A}"/>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charset="0"/>
                <a:ea typeface="ヒラギノ角ゴ Pro W3" charset="-128"/>
              </a:defRPr>
            </a:lvl1pPr>
          </a:lstStyle>
          <a:p>
            <a:pPr>
              <a:defRPr/>
            </a:pPr>
            <a:fld id="{4C250DEC-B1F2-4F8D-884D-1567E345B757}" type="slidenum">
              <a:rPr lang="en-US"/>
              <a:pPr>
                <a:defRPr/>
              </a:pPr>
              <a:t>‹#›</a:t>
            </a:fld>
            <a:endParaRPr lang="en-US"/>
          </a:p>
        </p:txBody>
      </p:sp>
    </p:spTree>
    <p:extLst>
      <p:ext uri="{BB962C8B-B14F-4D97-AF65-F5344CB8AC3E}">
        <p14:creationId xmlns:p14="http://schemas.microsoft.com/office/powerpoint/2010/main" val="685980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Good morning, Mr. Chair and members of the Advisory Planning Commission.  </a:t>
            </a:r>
          </a:p>
          <a:p>
            <a:endParaRPr lang="en-US" dirty="0"/>
          </a:p>
          <a:p>
            <a:r>
              <a:rPr lang="en-US" dirty="0"/>
              <a:t>My name is Michael Conger, representing planning staff.  </a:t>
            </a:r>
          </a:p>
          <a:p>
            <a:endParaRPr lang="en-US" dirty="0"/>
          </a:p>
          <a:p>
            <a:r>
              <a:rPr lang="en-US" dirty="0"/>
              <a:t>The proposal before you this morning is an amendment to the Bijou / Al Tahoe Community Plan.  This is a request by the Boys and Girls Club of Lake Tahoe to apply an existing special height standard to school district property.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a:t>
            </a:fld>
            <a:endParaRPr lang="en-US"/>
          </a:p>
        </p:txBody>
      </p:sp>
    </p:spTree>
    <p:extLst>
      <p:ext uri="{BB962C8B-B14F-4D97-AF65-F5344CB8AC3E}">
        <p14:creationId xmlns:p14="http://schemas.microsoft.com/office/powerpoint/2010/main" val="286756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10</a:t>
            </a:fld>
            <a:endParaRPr lang="en-US"/>
          </a:p>
        </p:txBody>
      </p:sp>
    </p:spTree>
    <p:extLst>
      <p:ext uri="{BB962C8B-B14F-4D97-AF65-F5344CB8AC3E}">
        <p14:creationId xmlns:p14="http://schemas.microsoft.com/office/powerpoint/2010/main" val="44578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11</a:t>
            </a:fld>
            <a:endParaRPr lang="en-US"/>
          </a:p>
        </p:txBody>
      </p:sp>
    </p:spTree>
    <p:extLst>
      <p:ext uri="{BB962C8B-B14F-4D97-AF65-F5344CB8AC3E}">
        <p14:creationId xmlns:p14="http://schemas.microsoft.com/office/powerpoint/2010/main" val="190299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12</a:t>
            </a:fld>
            <a:endParaRPr lang="en-US"/>
          </a:p>
        </p:txBody>
      </p:sp>
    </p:spTree>
    <p:extLst>
      <p:ext uri="{BB962C8B-B14F-4D97-AF65-F5344CB8AC3E}">
        <p14:creationId xmlns:p14="http://schemas.microsoft.com/office/powerpoint/2010/main" val="207825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13</a:t>
            </a:fld>
            <a:endParaRPr lang="en-US"/>
          </a:p>
        </p:txBody>
      </p:sp>
    </p:spTree>
    <p:extLst>
      <p:ext uri="{BB962C8B-B14F-4D97-AF65-F5344CB8AC3E}">
        <p14:creationId xmlns:p14="http://schemas.microsoft.com/office/powerpoint/2010/main" val="1271404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14</a:t>
            </a:fld>
            <a:endParaRPr lang="en-US"/>
          </a:p>
        </p:txBody>
      </p:sp>
    </p:spTree>
    <p:extLst>
      <p:ext uri="{BB962C8B-B14F-4D97-AF65-F5344CB8AC3E}">
        <p14:creationId xmlns:p14="http://schemas.microsoft.com/office/powerpoint/2010/main" val="317902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15</a:t>
            </a:fld>
            <a:endParaRPr lang="en-US"/>
          </a:p>
        </p:txBody>
      </p:sp>
    </p:spTree>
    <p:extLst>
      <p:ext uri="{BB962C8B-B14F-4D97-AF65-F5344CB8AC3E}">
        <p14:creationId xmlns:p14="http://schemas.microsoft.com/office/powerpoint/2010/main" val="304363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16</a:t>
            </a:fld>
            <a:endParaRPr lang="en-US"/>
          </a:p>
        </p:txBody>
      </p:sp>
    </p:spTree>
    <p:extLst>
      <p:ext uri="{BB962C8B-B14F-4D97-AF65-F5344CB8AC3E}">
        <p14:creationId xmlns:p14="http://schemas.microsoft.com/office/powerpoint/2010/main" val="64173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17</a:t>
            </a:fld>
            <a:endParaRPr lang="en-US"/>
          </a:p>
        </p:txBody>
      </p:sp>
    </p:spTree>
    <p:extLst>
      <p:ext uri="{BB962C8B-B14F-4D97-AF65-F5344CB8AC3E}">
        <p14:creationId xmlns:p14="http://schemas.microsoft.com/office/powerpoint/2010/main" val="135190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18</a:t>
            </a:fld>
            <a:endParaRPr lang="en-US"/>
          </a:p>
        </p:txBody>
      </p:sp>
    </p:spTree>
    <p:extLst>
      <p:ext uri="{BB962C8B-B14F-4D97-AF65-F5344CB8AC3E}">
        <p14:creationId xmlns:p14="http://schemas.microsoft.com/office/powerpoint/2010/main" val="159633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 standard in question affects District 4 of the Bijou Al Tahoe Community Plan in South Lake Tahoe, which is highlighted in purple on the left.  This area comprises mostly public facilities, including a recreation center, sheriff’s substation, ice arena, campground, and forest service offices, in addition to the college and junior high school.  </a:t>
            </a:r>
          </a:p>
          <a:p>
            <a:endParaRPr lang="en-US" dirty="0"/>
          </a:p>
          <a:p>
            <a:r>
              <a:rPr lang="en-US" dirty="0"/>
              <a:t>There are two standards in District 4 that will be the focus of our discussion.  The first is a design standard that applies district-wide, which requires that roof pitches be between 7:12 and 12:12.  The second is the special height standard, that allows for height related standards, including the roof pitches, to be determined on a case by case basis.  That special height standard applies only to the community college property.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2</a:t>
            </a:fld>
            <a:endParaRPr lang="en-US"/>
          </a:p>
        </p:txBody>
      </p:sp>
    </p:spTree>
    <p:extLst>
      <p:ext uri="{BB962C8B-B14F-4D97-AF65-F5344CB8AC3E}">
        <p14:creationId xmlns:p14="http://schemas.microsoft.com/office/powerpoint/2010/main" val="255623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 Boys and Girls Club of Lake Tahoe has filed this application seeking an amendment to the community plan.  The Boys and Girls Club presently operates a facility on the old Al Tahoe Elementary School campus adjacent to the junior high school.  Activities are accessory to the school and include such things as after school programs and summer programs for school-age children.  The Boys and Girls Club is planning to construct a new building at the eastern end of Lyons Avenue where it meets Rufus Allen Boulevard, adjacent to the building they are currently using.  They are seeking an amendment to Bijou / Al Tahoe Community Plan to provide additional flexibility in design.  The objective is to allow a lower pitched roof, consistent with other buildings on the school district and community college sites.  </a:t>
            </a:r>
          </a:p>
          <a:p>
            <a:endParaRPr lang="en-US" dirty="0"/>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3</a:t>
            </a:fld>
            <a:endParaRPr lang="en-US"/>
          </a:p>
        </p:txBody>
      </p:sp>
    </p:spTree>
    <p:extLst>
      <p:ext uri="{BB962C8B-B14F-4D97-AF65-F5344CB8AC3E}">
        <p14:creationId xmlns:p14="http://schemas.microsoft.com/office/powerpoint/2010/main" val="65581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 Community Plan amendment proposal would modify the existing special height standard by changing its applicability.  Instead of applying only to community college property, the revised standard would apply to both community college and school district properties.  This would allow more flexibility for development on the school district property, as height-related standards like the roof pitch can be determined on a case-by-case basis.  As part of this modification, staff is also recommending updating the TRPA code of ordinance chapter references in this section to reflect the renumbering that took place in 2011.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4</a:t>
            </a:fld>
            <a:endParaRPr lang="en-US"/>
          </a:p>
        </p:txBody>
      </p:sp>
    </p:spTree>
    <p:extLst>
      <p:ext uri="{BB962C8B-B14F-4D97-AF65-F5344CB8AC3E}">
        <p14:creationId xmlns:p14="http://schemas.microsoft.com/office/powerpoint/2010/main" val="139276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This is an image of the western elevation, most visible from Lyons Avenue.  The blue lines show conceptual roof lines, while the purple dashed lines show the allowable 7:12 roof pitch.  Boys and Girls Club has provided a rationale for this design concept, which is included Attachment F in the staff report.  The applicant points out that the flexibility in roof pitch would allow for a lower profile building with less interior volume.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5</a:t>
            </a:fld>
            <a:endParaRPr lang="en-US"/>
          </a:p>
        </p:txBody>
      </p:sp>
    </p:spTree>
    <p:extLst>
      <p:ext uri="{BB962C8B-B14F-4D97-AF65-F5344CB8AC3E}">
        <p14:creationId xmlns:p14="http://schemas.microsoft.com/office/powerpoint/2010/main" val="107974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This slide shows that design proposal in context with other structures on the community college and school district campuses.  The proposed design concept is largely consistent with the design of these structures.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6</a:t>
            </a:fld>
            <a:endParaRPr lang="en-US"/>
          </a:p>
        </p:txBody>
      </p:sp>
    </p:spTree>
    <p:extLst>
      <p:ext uri="{BB962C8B-B14F-4D97-AF65-F5344CB8AC3E}">
        <p14:creationId xmlns:p14="http://schemas.microsoft.com/office/powerpoint/2010/main" val="121087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An Initial Environmental Checklist and a checklist for threshold standards and compliance measures are attached in the staff report.  The IEC concludes that the proposal will not result in significant impacts.  Scenic impacts, for examples, are not anticipated, because buildings benefitting from the modification will still need to meet citywide design standards and guidelines.  Additionally, TRPA would need to make scenic-related findings for any building seeking additional height beyond the standard code allowance.  As illustrated in the previous slide, the applicant has noted that strict adherence to roof pitch standard would have necessitated a taller building with significantly more interior volume.  By allowing flexibility, the building would be less visible and more energy efficient than what would otherwise have been allowed.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7</a:t>
            </a:fld>
            <a:endParaRPr lang="en-US"/>
          </a:p>
        </p:txBody>
      </p:sp>
    </p:spTree>
    <p:extLst>
      <p:ext uri="{BB962C8B-B14F-4D97-AF65-F5344CB8AC3E}">
        <p14:creationId xmlns:p14="http://schemas.microsoft.com/office/powerpoint/2010/main" val="198790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Based on this analysis, staff recommends that the Advisory Planning Commission recommend Governing Board adoption of the findings in Attachment B and the ordinance in Attachment A.  </a:t>
            </a:r>
          </a:p>
          <a:p>
            <a:endParaRPr lang="en-US" dirty="0"/>
          </a:p>
          <a:p>
            <a:r>
              <a:rPr lang="en-US" dirty="0"/>
              <a:t>This concludes staff’s presentation; I’m available for any questions your commission might have.  Thanks.  </a:t>
            </a:r>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8</a:t>
            </a:fld>
            <a:endParaRPr lang="en-US"/>
          </a:p>
        </p:txBody>
      </p:sp>
    </p:spTree>
    <p:extLst>
      <p:ext uri="{BB962C8B-B14F-4D97-AF65-F5344CB8AC3E}">
        <p14:creationId xmlns:p14="http://schemas.microsoft.com/office/powerpoint/2010/main" val="262501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C250DEC-B1F2-4F8D-884D-1567E345B757}" type="slidenum">
              <a:rPr lang="en-US" smtClean="0"/>
              <a:pPr>
                <a:defRPr/>
              </a:pPr>
              <a:t>9</a:t>
            </a:fld>
            <a:endParaRPr lang="en-US"/>
          </a:p>
        </p:txBody>
      </p:sp>
    </p:spTree>
    <p:extLst>
      <p:ext uri="{BB962C8B-B14F-4D97-AF65-F5344CB8AC3E}">
        <p14:creationId xmlns:p14="http://schemas.microsoft.com/office/powerpoint/2010/main" val="66372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752600" y="3888557"/>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DF7D043-6720-4084-8958-11C3E65AB4CD}"/>
              </a:ext>
            </a:extLst>
          </p:cNvPr>
          <p:cNvSpPr>
            <a:spLocks noGrp="1"/>
          </p:cNvSpPr>
          <p:nvPr>
            <p:ph type="dt" sz="half" idx="10"/>
          </p:nvPr>
        </p:nvSpPr>
        <p:spPr/>
        <p:txBody>
          <a:bodyPr/>
          <a:lstStyle>
            <a:lvl1pPr>
              <a:defRPr/>
            </a:lvl1pPr>
          </a:lstStyle>
          <a:p>
            <a:pPr>
              <a:defRPr/>
            </a:pPr>
            <a:fld id="{02555C80-A54C-46F3-B42A-525168C3EFBD}" type="datetime4">
              <a:rPr lang="en-US" altLang="en-US" smtClean="0"/>
              <a:pPr>
                <a:defRPr/>
              </a:pPr>
              <a:t>June 2, 2020</a:t>
            </a:fld>
            <a:endParaRPr lang="en-US" altLang="en-US"/>
          </a:p>
        </p:txBody>
      </p:sp>
      <p:sp>
        <p:nvSpPr>
          <p:cNvPr id="5" name="Footer Placeholder 4">
            <a:extLst>
              <a:ext uri="{FF2B5EF4-FFF2-40B4-BE49-F238E27FC236}">
                <a16:creationId xmlns:a16="http://schemas.microsoft.com/office/drawing/2014/main" id="{F4234BEA-C45D-4BCD-8837-F759FC37D6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84C2E1-1FC5-4510-B5B5-DDEA2A35DAA4}"/>
              </a:ext>
            </a:extLst>
          </p:cNvPr>
          <p:cNvSpPr>
            <a:spLocks noGrp="1"/>
          </p:cNvSpPr>
          <p:nvPr>
            <p:ph type="sldNum" sz="quarter" idx="12"/>
          </p:nvPr>
        </p:nvSpPr>
        <p:spPr/>
        <p:txBody>
          <a:bodyPr/>
          <a:lstStyle>
            <a:lvl1pPr>
              <a:defRPr/>
            </a:lvl1pPr>
          </a:lstStyle>
          <a:p>
            <a:pPr>
              <a:defRPr/>
            </a:pPr>
            <a:fld id="{6095A4F0-B6B8-4854-A247-C8EDD81439F0}" type="slidenum">
              <a:rPr lang="en-US" altLang="en-US" smtClean="0"/>
              <a:pPr>
                <a:defRPr/>
              </a:pPr>
              <a:t>‹#›</a:t>
            </a:fld>
            <a:endParaRPr lang="en-US" altLang="en-US"/>
          </a:p>
        </p:txBody>
      </p:sp>
    </p:spTree>
    <p:extLst>
      <p:ext uri="{BB962C8B-B14F-4D97-AF65-F5344CB8AC3E}">
        <p14:creationId xmlns:p14="http://schemas.microsoft.com/office/powerpoint/2010/main" val="349297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2110D-AB1C-4931-87E3-8DB2A2719BE0}"/>
              </a:ext>
            </a:extLst>
          </p:cNvPr>
          <p:cNvSpPr>
            <a:spLocks noGrp="1"/>
          </p:cNvSpPr>
          <p:nvPr>
            <p:ph type="dt" sz="half" idx="10"/>
          </p:nvPr>
        </p:nvSpPr>
        <p:spPr/>
        <p:txBody>
          <a:bodyPr/>
          <a:lstStyle>
            <a:lvl1pPr>
              <a:defRPr/>
            </a:lvl1pPr>
          </a:lstStyle>
          <a:p>
            <a:pPr>
              <a:defRPr/>
            </a:pPr>
            <a:fld id="{5DBF321A-7DAC-4B36-9C6F-FEE18A314CD9}" type="datetime4">
              <a:rPr lang="en-US" altLang="en-US" smtClean="0"/>
              <a:pPr>
                <a:defRPr/>
              </a:pPr>
              <a:t>June 2, 2020</a:t>
            </a:fld>
            <a:endParaRPr lang="en-US" altLang="en-US"/>
          </a:p>
        </p:txBody>
      </p:sp>
      <p:sp>
        <p:nvSpPr>
          <p:cNvPr id="5" name="Footer Placeholder 4">
            <a:extLst>
              <a:ext uri="{FF2B5EF4-FFF2-40B4-BE49-F238E27FC236}">
                <a16:creationId xmlns:a16="http://schemas.microsoft.com/office/drawing/2014/main" id="{56292C30-A098-41A1-998A-6B5EBC3BE4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11AAA8-E2D9-4334-907D-5E93DD8451B2}"/>
              </a:ext>
            </a:extLst>
          </p:cNvPr>
          <p:cNvSpPr>
            <a:spLocks noGrp="1"/>
          </p:cNvSpPr>
          <p:nvPr>
            <p:ph type="sldNum" sz="quarter" idx="12"/>
          </p:nvPr>
        </p:nvSpPr>
        <p:spPr/>
        <p:txBody>
          <a:bodyPr/>
          <a:lstStyle>
            <a:lvl1pPr>
              <a:defRPr/>
            </a:lvl1pPr>
          </a:lstStyle>
          <a:p>
            <a:pPr>
              <a:defRPr/>
            </a:pPr>
            <a:fld id="{8D59777C-7E9D-48A4-9D00-473605979F77}" type="slidenum">
              <a:rPr lang="en-US" altLang="en-US" smtClean="0"/>
              <a:pPr>
                <a:defRPr/>
              </a:pPr>
              <a:t>‹#›</a:t>
            </a:fld>
            <a:endParaRPr lang="en-US" altLang="en-US"/>
          </a:p>
        </p:txBody>
      </p:sp>
    </p:spTree>
    <p:extLst>
      <p:ext uri="{BB962C8B-B14F-4D97-AF65-F5344CB8AC3E}">
        <p14:creationId xmlns:p14="http://schemas.microsoft.com/office/powerpoint/2010/main" val="131761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8C39-C038-40BF-9196-B690EBE7C935}"/>
              </a:ext>
            </a:extLst>
          </p:cNvPr>
          <p:cNvSpPr>
            <a:spLocks noGrp="1"/>
          </p:cNvSpPr>
          <p:nvPr>
            <p:ph type="dt" sz="half" idx="10"/>
          </p:nvPr>
        </p:nvSpPr>
        <p:spPr/>
        <p:txBody>
          <a:bodyPr/>
          <a:lstStyle>
            <a:lvl1pPr>
              <a:defRPr/>
            </a:lvl1pPr>
          </a:lstStyle>
          <a:p>
            <a:pPr>
              <a:defRPr/>
            </a:pPr>
            <a:fld id="{2D244590-0B69-41C9-B36C-CA2D2354EC16}" type="datetime4">
              <a:rPr lang="en-US" altLang="en-US" smtClean="0"/>
              <a:pPr>
                <a:defRPr/>
              </a:pPr>
              <a:t>June 2, 2020</a:t>
            </a:fld>
            <a:endParaRPr lang="en-US" altLang="en-US"/>
          </a:p>
        </p:txBody>
      </p:sp>
      <p:sp>
        <p:nvSpPr>
          <p:cNvPr id="5" name="Footer Placeholder 4">
            <a:extLst>
              <a:ext uri="{FF2B5EF4-FFF2-40B4-BE49-F238E27FC236}">
                <a16:creationId xmlns:a16="http://schemas.microsoft.com/office/drawing/2014/main" id="{8213725C-ED28-4294-82A6-E190BD9FE8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A7B778-2E00-4457-BC22-6E85F5DC46FF}"/>
              </a:ext>
            </a:extLst>
          </p:cNvPr>
          <p:cNvSpPr>
            <a:spLocks noGrp="1"/>
          </p:cNvSpPr>
          <p:nvPr>
            <p:ph type="sldNum" sz="quarter" idx="12"/>
          </p:nvPr>
        </p:nvSpPr>
        <p:spPr/>
        <p:txBody>
          <a:bodyPr/>
          <a:lstStyle>
            <a:lvl1pPr>
              <a:defRPr/>
            </a:lvl1pPr>
          </a:lstStyle>
          <a:p>
            <a:pPr>
              <a:defRPr/>
            </a:pPr>
            <a:fld id="{8F6C4C5A-F1B4-4A0C-AC9B-0539CD2C62C6}" type="slidenum">
              <a:rPr lang="en-US" altLang="en-US" smtClean="0"/>
              <a:pPr>
                <a:defRPr/>
              </a:pPr>
              <a:t>‹#›</a:t>
            </a:fld>
            <a:endParaRPr lang="en-US" altLang="en-US"/>
          </a:p>
        </p:txBody>
      </p:sp>
    </p:spTree>
    <p:extLst>
      <p:ext uri="{BB962C8B-B14F-4D97-AF65-F5344CB8AC3E}">
        <p14:creationId xmlns:p14="http://schemas.microsoft.com/office/powerpoint/2010/main" val="426300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4C2C4-724D-48F0-8C0B-F25989D4611E}"/>
              </a:ext>
            </a:extLst>
          </p:cNvPr>
          <p:cNvSpPr>
            <a:spLocks noGrp="1"/>
          </p:cNvSpPr>
          <p:nvPr>
            <p:ph type="dt" sz="half" idx="10"/>
          </p:nvPr>
        </p:nvSpPr>
        <p:spPr/>
        <p:txBody>
          <a:bodyPr/>
          <a:lstStyle>
            <a:lvl1pPr>
              <a:defRPr/>
            </a:lvl1pPr>
          </a:lstStyle>
          <a:p>
            <a:pPr>
              <a:defRPr/>
            </a:pPr>
            <a:fld id="{3F3F602D-465B-4473-A7FE-1B99ED3A41F7}" type="datetime4">
              <a:rPr lang="en-US" altLang="en-US" smtClean="0"/>
              <a:pPr>
                <a:defRPr/>
              </a:pPr>
              <a:t>June 2, 2020</a:t>
            </a:fld>
            <a:endParaRPr lang="en-US" altLang="en-US"/>
          </a:p>
        </p:txBody>
      </p:sp>
      <p:sp>
        <p:nvSpPr>
          <p:cNvPr id="5" name="Footer Placeholder 4">
            <a:extLst>
              <a:ext uri="{FF2B5EF4-FFF2-40B4-BE49-F238E27FC236}">
                <a16:creationId xmlns:a16="http://schemas.microsoft.com/office/drawing/2014/main" id="{336A5EF0-1C68-42AC-ACC2-84A10160BB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3CBA1C-5CBE-4ACD-B18C-CC851747DE9D}"/>
              </a:ext>
            </a:extLst>
          </p:cNvPr>
          <p:cNvSpPr>
            <a:spLocks noGrp="1"/>
          </p:cNvSpPr>
          <p:nvPr>
            <p:ph type="sldNum" sz="quarter" idx="12"/>
          </p:nvPr>
        </p:nvSpPr>
        <p:spPr/>
        <p:txBody>
          <a:bodyPr/>
          <a:lstStyle>
            <a:lvl1pPr>
              <a:defRPr/>
            </a:lvl1pPr>
          </a:lstStyle>
          <a:p>
            <a:pPr>
              <a:defRPr/>
            </a:pPr>
            <a:fld id="{3C402C85-EFBC-4641-872B-ECF0F0906A5C}" type="slidenum">
              <a:rPr lang="en-US" altLang="en-US" smtClean="0"/>
              <a:pPr>
                <a:defRPr/>
              </a:pPr>
              <a:t>‹#›</a:t>
            </a:fld>
            <a:endParaRPr lang="en-US" altLang="en-US"/>
          </a:p>
        </p:txBody>
      </p:sp>
    </p:spTree>
    <p:extLst>
      <p:ext uri="{BB962C8B-B14F-4D97-AF65-F5344CB8AC3E}">
        <p14:creationId xmlns:p14="http://schemas.microsoft.com/office/powerpoint/2010/main" val="427601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E5E49-5164-4F17-B6B7-0808467E4DE6}"/>
              </a:ext>
            </a:extLst>
          </p:cNvPr>
          <p:cNvSpPr>
            <a:spLocks noGrp="1"/>
          </p:cNvSpPr>
          <p:nvPr>
            <p:ph type="dt" sz="half" idx="10"/>
          </p:nvPr>
        </p:nvSpPr>
        <p:spPr/>
        <p:txBody>
          <a:bodyPr/>
          <a:lstStyle>
            <a:lvl1pPr>
              <a:defRPr/>
            </a:lvl1pPr>
          </a:lstStyle>
          <a:p>
            <a:pPr>
              <a:defRPr/>
            </a:pPr>
            <a:fld id="{B130901D-2561-4C05-815C-E72CFA6EC1A2}" type="datetime4">
              <a:rPr lang="en-US" altLang="en-US" smtClean="0"/>
              <a:pPr>
                <a:defRPr/>
              </a:pPr>
              <a:t>June 2, 2020</a:t>
            </a:fld>
            <a:endParaRPr lang="en-US" altLang="en-US"/>
          </a:p>
        </p:txBody>
      </p:sp>
      <p:sp>
        <p:nvSpPr>
          <p:cNvPr id="5" name="Footer Placeholder 4">
            <a:extLst>
              <a:ext uri="{FF2B5EF4-FFF2-40B4-BE49-F238E27FC236}">
                <a16:creationId xmlns:a16="http://schemas.microsoft.com/office/drawing/2014/main" id="{6244C727-B1C7-4971-9F2C-451B0816DC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2E3FC2-F9F1-484E-811A-9509DD047C31}"/>
              </a:ext>
            </a:extLst>
          </p:cNvPr>
          <p:cNvSpPr>
            <a:spLocks noGrp="1"/>
          </p:cNvSpPr>
          <p:nvPr>
            <p:ph type="sldNum" sz="quarter" idx="12"/>
          </p:nvPr>
        </p:nvSpPr>
        <p:spPr/>
        <p:txBody>
          <a:bodyPr/>
          <a:lstStyle>
            <a:lvl1pPr>
              <a:defRPr/>
            </a:lvl1pPr>
          </a:lstStyle>
          <a:p>
            <a:pPr>
              <a:defRPr/>
            </a:pPr>
            <a:fld id="{ED8FC9BF-D81F-4C20-9A18-C121DF1B2C42}" type="slidenum">
              <a:rPr lang="en-US" altLang="en-US" smtClean="0"/>
              <a:pPr>
                <a:defRPr/>
              </a:pPr>
              <a:t>‹#›</a:t>
            </a:fld>
            <a:endParaRPr lang="en-US" altLang="en-US"/>
          </a:p>
        </p:txBody>
      </p:sp>
    </p:spTree>
    <p:extLst>
      <p:ext uri="{BB962C8B-B14F-4D97-AF65-F5344CB8AC3E}">
        <p14:creationId xmlns:p14="http://schemas.microsoft.com/office/powerpoint/2010/main" val="139119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B492354-C177-416F-91FD-8A1208DB5E23}"/>
              </a:ext>
            </a:extLst>
          </p:cNvPr>
          <p:cNvSpPr>
            <a:spLocks noGrp="1"/>
          </p:cNvSpPr>
          <p:nvPr>
            <p:ph type="dt" sz="half" idx="10"/>
          </p:nvPr>
        </p:nvSpPr>
        <p:spPr/>
        <p:txBody>
          <a:bodyPr/>
          <a:lstStyle>
            <a:lvl1pPr>
              <a:defRPr/>
            </a:lvl1pPr>
          </a:lstStyle>
          <a:p>
            <a:pPr>
              <a:defRPr/>
            </a:pPr>
            <a:r>
              <a:rPr lang="en-US" altLang="en-US" dirty="0"/>
              <a:t>AGENDA ITEM V.A</a:t>
            </a:r>
          </a:p>
        </p:txBody>
      </p:sp>
      <p:sp>
        <p:nvSpPr>
          <p:cNvPr id="6" name="Footer Placeholder 4">
            <a:extLst>
              <a:ext uri="{FF2B5EF4-FFF2-40B4-BE49-F238E27FC236}">
                <a16:creationId xmlns:a16="http://schemas.microsoft.com/office/drawing/2014/main" id="{0C26CEF5-266B-4C76-9241-FBB8256168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B966DF-53AB-49FF-8F26-F161BC8F5703}"/>
              </a:ext>
            </a:extLst>
          </p:cNvPr>
          <p:cNvSpPr>
            <a:spLocks noGrp="1"/>
          </p:cNvSpPr>
          <p:nvPr>
            <p:ph type="sldNum" sz="quarter" idx="12"/>
          </p:nvPr>
        </p:nvSpPr>
        <p:spPr/>
        <p:txBody>
          <a:bodyPr/>
          <a:lstStyle>
            <a:lvl1pPr>
              <a:defRPr/>
            </a:lvl1pPr>
          </a:lstStyle>
          <a:p>
            <a:pPr>
              <a:defRPr/>
            </a:pPr>
            <a:fld id="{C9897B0C-DD6E-49DC-AA2E-5B22A1C9C006}" type="slidenum">
              <a:rPr lang="en-US" altLang="en-US" smtClean="0"/>
              <a:pPr>
                <a:defRPr/>
              </a:pPr>
              <a:t>‹#›</a:t>
            </a:fld>
            <a:endParaRPr lang="en-US" altLang="en-US"/>
          </a:p>
        </p:txBody>
      </p:sp>
    </p:spTree>
    <p:extLst>
      <p:ext uri="{BB962C8B-B14F-4D97-AF65-F5344CB8AC3E}">
        <p14:creationId xmlns:p14="http://schemas.microsoft.com/office/powerpoint/2010/main" val="132208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BFC41FA-A16A-4AF2-AC91-72C8DE69057D}"/>
              </a:ext>
            </a:extLst>
          </p:cNvPr>
          <p:cNvSpPr>
            <a:spLocks noGrp="1"/>
          </p:cNvSpPr>
          <p:nvPr>
            <p:ph type="dt" sz="half" idx="10"/>
          </p:nvPr>
        </p:nvSpPr>
        <p:spPr/>
        <p:txBody>
          <a:bodyPr/>
          <a:lstStyle>
            <a:lvl1pPr>
              <a:defRPr/>
            </a:lvl1pPr>
          </a:lstStyle>
          <a:p>
            <a:pPr>
              <a:defRPr/>
            </a:pPr>
            <a:r>
              <a:rPr lang="en-US" altLang="en-US" dirty="0"/>
              <a:t>AGENDA ITEM V.A</a:t>
            </a:r>
          </a:p>
        </p:txBody>
      </p:sp>
      <p:sp>
        <p:nvSpPr>
          <p:cNvPr id="8" name="Footer Placeholder 4">
            <a:extLst>
              <a:ext uri="{FF2B5EF4-FFF2-40B4-BE49-F238E27FC236}">
                <a16:creationId xmlns:a16="http://schemas.microsoft.com/office/drawing/2014/main" id="{9566E877-933A-434F-86A0-28173A2200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61FE87-3B28-4789-8DA6-801EFA040874}"/>
              </a:ext>
            </a:extLst>
          </p:cNvPr>
          <p:cNvSpPr>
            <a:spLocks noGrp="1"/>
          </p:cNvSpPr>
          <p:nvPr>
            <p:ph type="sldNum" sz="quarter" idx="12"/>
          </p:nvPr>
        </p:nvSpPr>
        <p:spPr/>
        <p:txBody>
          <a:bodyPr/>
          <a:lstStyle>
            <a:lvl1pPr>
              <a:defRPr/>
            </a:lvl1pPr>
          </a:lstStyle>
          <a:p>
            <a:pPr>
              <a:defRPr/>
            </a:pPr>
            <a:fld id="{AFBAF033-D4CA-4C6B-80DC-A3F37F3CE498}" type="slidenum">
              <a:rPr lang="en-US" altLang="en-US" smtClean="0"/>
              <a:pPr>
                <a:defRPr/>
              </a:pPr>
              <a:t>‹#›</a:t>
            </a:fld>
            <a:endParaRPr lang="en-US" altLang="en-US"/>
          </a:p>
        </p:txBody>
      </p:sp>
    </p:spTree>
    <p:extLst>
      <p:ext uri="{BB962C8B-B14F-4D97-AF65-F5344CB8AC3E}">
        <p14:creationId xmlns:p14="http://schemas.microsoft.com/office/powerpoint/2010/main" val="260887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C70DAE-0A5B-4543-ABD7-4B13D79B7F94}"/>
              </a:ext>
            </a:extLst>
          </p:cNvPr>
          <p:cNvSpPr>
            <a:spLocks noGrp="1"/>
          </p:cNvSpPr>
          <p:nvPr>
            <p:ph type="dt" sz="half" idx="10"/>
          </p:nvPr>
        </p:nvSpPr>
        <p:spPr/>
        <p:txBody>
          <a:bodyPr/>
          <a:lstStyle>
            <a:lvl1pPr>
              <a:defRPr/>
            </a:lvl1pPr>
          </a:lstStyle>
          <a:p>
            <a:pPr>
              <a:defRPr/>
            </a:pPr>
            <a:r>
              <a:rPr lang="en-US" altLang="en-US" dirty="0"/>
              <a:t>AGENDA ITEM V.A</a:t>
            </a:r>
          </a:p>
        </p:txBody>
      </p:sp>
      <p:sp>
        <p:nvSpPr>
          <p:cNvPr id="4" name="Footer Placeholder 4">
            <a:extLst>
              <a:ext uri="{FF2B5EF4-FFF2-40B4-BE49-F238E27FC236}">
                <a16:creationId xmlns:a16="http://schemas.microsoft.com/office/drawing/2014/main" id="{31472B19-C2C1-47C7-966B-43EE4C3FE1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00672C-2FEF-48BB-B306-50EFF674AAFB}"/>
              </a:ext>
            </a:extLst>
          </p:cNvPr>
          <p:cNvSpPr>
            <a:spLocks noGrp="1"/>
          </p:cNvSpPr>
          <p:nvPr>
            <p:ph type="sldNum" sz="quarter" idx="12"/>
          </p:nvPr>
        </p:nvSpPr>
        <p:spPr/>
        <p:txBody>
          <a:bodyPr/>
          <a:lstStyle>
            <a:lvl1pPr>
              <a:defRPr/>
            </a:lvl1pPr>
          </a:lstStyle>
          <a:p>
            <a:pPr>
              <a:defRPr/>
            </a:pPr>
            <a:fld id="{F5A17308-C116-467A-9FF6-FF2854795F10}" type="slidenum">
              <a:rPr lang="en-US" altLang="en-US" smtClean="0"/>
              <a:pPr>
                <a:defRPr/>
              </a:pPr>
              <a:t>‹#›</a:t>
            </a:fld>
            <a:endParaRPr lang="en-US" altLang="en-US"/>
          </a:p>
        </p:txBody>
      </p:sp>
    </p:spTree>
    <p:extLst>
      <p:ext uri="{BB962C8B-B14F-4D97-AF65-F5344CB8AC3E}">
        <p14:creationId xmlns:p14="http://schemas.microsoft.com/office/powerpoint/2010/main" val="7544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3A6ECF-5116-4AAD-854A-D061C08D63D6}"/>
              </a:ext>
            </a:extLst>
          </p:cNvPr>
          <p:cNvSpPr>
            <a:spLocks noGrp="1"/>
          </p:cNvSpPr>
          <p:nvPr>
            <p:ph type="dt" sz="half" idx="10"/>
          </p:nvPr>
        </p:nvSpPr>
        <p:spPr/>
        <p:txBody>
          <a:bodyPr/>
          <a:lstStyle>
            <a:lvl1pPr>
              <a:defRPr/>
            </a:lvl1pPr>
          </a:lstStyle>
          <a:p>
            <a:pPr>
              <a:defRPr/>
            </a:pPr>
            <a:r>
              <a:rPr lang="en-US" altLang="en-US" dirty="0"/>
              <a:t>AGENDA ITEM V.A</a:t>
            </a:r>
          </a:p>
        </p:txBody>
      </p:sp>
      <p:sp>
        <p:nvSpPr>
          <p:cNvPr id="3" name="Footer Placeholder 4">
            <a:extLst>
              <a:ext uri="{FF2B5EF4-FFF2-40B4-BE49-F238E27FC236}">
                <a16:creationId xmlns:a16="http://schemas.microsoft.com/office/drawing/2014/main" id="{B67B23B3-C61E-4C89-84C7-1E5A2FF58E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F6E7B05-91F1-49D1-AF1A-7474D48250BB}"/>
              </a:ext>
            </a:extLst>
          </p:cNvPr>
          <p:cNvSpPr>
            <a:spLocks noGrp="1"/>
          </p:cNvSpPr>
          <p:nvPr>
            <p:ph type="sldNum" sz="quarter" idx="12"/>
          </p:nvPr>
        </p:nvSpPr>
        <p:spPr/>
        <p:txBody>
          <a:bodyPr/>
          <a:lstStyle>
            <a:lvl1pPr>
              <a:defRPr/>
            </a:lvl1pPr>
          </a:lstStyle>
          <a:p>
            <a:pPr>
              <a:defRPr/>
            </a:pPr>
            <a:fld id="{7FB4AFDF-0B43-4DA6-B593-1F47BA14B05E}" type="slidenum">
              <a:rPr lang="en-US" altLang="en-US" smtClean="0"/>
              <a:pPr>
                <a:defRPr/>
              </a:pPr>
              <a:t>‹#›</a:t>
            </a:fld>
            <a:endParaRPr lang="en-US" altLang="en-US"/>
          </a:p>
        </p:txBody>
      </p:sp>
    </p:spTree>
    <p:extLst>
      <p:ext uri="{BB962C8B-B14F-4D97-AF65-F5344CB8AC3E}">
        <p14:creationId xmlns:p14="http://schemas.microsoft.com/office/powerpoint/2010/main" val="389045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138AB0-2E92-4C40-BE4F-8CE04C7BDEE6}"/>
              </a:ext>
            </a:extLst>
          </p:cNvPr>
          <p:cNvSpPr>
            <a:spLocks noGrp="1"/>
          </p:cNvSpPr>
          <p:nvPr>
            <p:ph type="dt" sz="half" idx="10"/>
          </p:nvPr>
        </p:nvSpPr>
        <p:spPr/>
        <p:txBody>
          <a:bodyPr/>
          <a:lstStyle>
            <a:lvl1pPr>
              <a:defRPr/>
            </a:lvl1pPr>
          </a:lstStyle>
          <a:p>
            <a:pPr>
              <a:defRPr/>
            </a:pPr>
            <a:fld id="{2A57E9F1-3128-4F2E-B1A7-29831DC35997}" type="datetime4">
              <a:rPr lang="en-US" altLang="en-US" smtClean="0"/>
              <a:pPr>
                <a:defRPr/>
              </a:pPr>
              <a:t>June 2, 2020</a:t>
            </a:fld>
            <a:endParaRPr lang="en-US" altLang="en-US"/>
          </a:p>
        </p:txBody>
      </p:sp>
      <p:sp>
        <p:nvSpPr>
          <p:cNvPr id="6" name="Footer Placeholder 4">
            <a:extLst>
              <a:ext uri="{FF2B5EF4-FFF2-40B4-BE49-F238E27FC236}">
                <a16:creationId xmlns:a16="http://schemas.microsoft.com/office/drawing/2014/main" id="{E1826392-0E8F-4694-A379-D0C8012561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42012A-5D49-4EC1-B1C4-C8359CB801FE}"/>
              </a:ext>
            </a:extLst>
          </p:cNvPr>
          <p:cNvSpPr>
            <a:spLocks noGrp="1"/>
          </p:cNvSpPr>
          <p:nvPr>
            <p:ph type="sldNum" sz="quarter" idx="12"/>
          </p:nvPr>
        </p:nvSpPr>
        <p:spPr/>
        <p:txBody>
          <a:bodyPr/>
          <a:lstStyle>
            <a:lvl1pPr>
              <a:defRPr/>
            </a:lvl1pPr>
          </a:lstStyle>
          <a:p>
            <a:pPr>
              <a:defRPr/>
            </a:pPr>
            <a:fld id="{AD5BAA92-0FD5-4740-BAB0-5B23203441EE}" type="slidenum">
              <a:rPr lang="en-US" altLang="en-US" smtClean="0"/>
              <a:pPr>
                <a:defRPr/>
              </a:pPr>
              <a:t>‹#›</a:t>
            </a:fld>
            <a:endParaRPr lang="en-US" altLang="en-US"/>
          </a:p>
        </p:txBody>
      </p:sp>
    </p:spTree>
    <p:extLst>
      <p:ext uri="{BB962C8B-B14F-4D97-AF65-F5344CB8AC3E}">
        <p14:creationId xmlns:p14="http://schemas.microsoft.com/office/powerpoint/2010/main" val="341255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72A157-82C4-49EA-94A1-B77EFA26970B}"/>
              </a:ext>
            </a:extLst>
          </p:cNvPr>
          <p:cNvSpPr>
            <a:spLocks noGrp="1"/>
          </p:cNvSpPr>
          <p:nvPr>
            <p:ph type="dt" sz="half" idx="10"/>
          </p:nvPr>
        </p:nvSpPr>
        <p:spPr/>
        <p:txBody>
          <a:bodyPr/>
          <a:lstStyle>
            <a:lvl1pPr>
              <a:defRPr/>
            </a:lvl1pPr>
          </a:lstStyle>
          <a:p>
            <a:pPr>
              <a:defRPr/>
            </a:pPr>
            <a:fld id="{ADB310FD-138B-4337-9F6D-D9295BFED28B}" type="datetime4">
              <a:rPr lang="en-US" altLang="en-US" smtClean="0"/>
              <a:pPr>
                <a:defRPr/>
              </a:pPr>
              <a:t>June 2, 2020</a:t>
            </a:fld>
            <a:endParaRPr lang="en-US" altLang="en-US"/>
          </a:p>
        </p:txBody>
      </p:sp>
      <p:sp>
        <p:nvSpPr>
          <p:cNvPr id="6" name="Footer Placeholder 4">
            <a:extLst>
              <a:ext uri="{FF2B5EF4-FFF2-40B4-BE49-F238E27FC236}">
                <a16:creationId xmlns:a16="http://schemas.microsoft.com/office/drawing/2014/main" id="{AB51DBB3-8BE4-4AB4-9031-FA850B7229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90027B-F64F-426B-9142-9C3940ABE2DB}"/>
              </a:ext>
            </a:extLst>
          </p:cNvPr>
          <p:cNvSpPr>
            <a:spLocks noGrp="1"/>
          </p:cNvSpPr>
          <p:nvPr>
            <p:ph type="sldNum" sz="quarter" idx="12"/>
          </p:nvPr>
        </p:nvSpPr>
        <p:spPr/>
        <p:txBody>
          <a:bodyPr/>
          <a:lstStyle>
            <a:lvl1pPr>
              <a:defRPr/>
            </a:lvl1pPr>
          </a:lstStyle>
          <a:p>
            <a:pPr>
              <a:defRPr/>
            </a:pPr>
            <a:fld id="{125A7062-37F7-4D18-84CB-008ACF57A3EE}" type="slidenum">
              <a:rPr lang="en-US" altLang="en-US" smtClean="0"/>
              <a:pPr>
                <a:defRPr/>
              </a:pPr>
              <a:t>‹#›</a:t>
            </a:fld>
            <a:endParaRPr lang="en-US" altLang="en-US"/>
          </a:p>
        </p:txBody>
      </p:sp>
    </p:spTree>
    <p:extLst>
      <p:ext uri="{BB962C8B-B14F-4D97-AF65-F5344CB8AC3E}">
        <p14:creationId xmlns:p14="http://schemas.microsoft.com/office/powerpoint/2010/main" val="36757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10E805-0DDD-4E9E-AF41-82A5D4CA5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59175A-B9F9-4C6C-986F-93B8AA92384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072D2E-5909-4AE4-A409-F62792FFD353}"/>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ヒラギノ角ゴ Pro W3" charset="-128"/>
              </a:defRPr>
            </a:lvl1pPr>
          </a:lstStyle>
          <a:p>
            <a:pPr>
              <a:defRPr/>
            </a:pPr>
            <a:fld id="{41E6E841-1EA3-468F-9C0C-D04FECD8C513}" type="datetime4">
              <a:rPr lang="en-US" altLang="en-US" smtClean="0"/>
              <a:pPr>
                <a:defRPr/>
              </a:pPr>
              <a:t>June 2, 2020</a:t>
            </a:fld>
            <a:endParaRPr lang="en-US" altLang="en-US" dirty="0"/>
          </a:p>
        </p:txBody>
      </p:sp>
      <p:sp>
        <p:nvSpPr>
          <p:cNvPr id="5" name="Footer Placeholder 4">
            <a:extLst>
              <a:ext uri="{FF2B5EF4-FFF2-40B4-BE49-F238E27FC236}">
                <a16:creationId xmlns:a16="http://schemas.microsoft.com/office/drawing/2014/main" id="{017C423B-E4B7-42ED-837F-DF1868039187}"/>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ヒラギノ角ゴ Pro W3" charset="-128"/>
                <a:cs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FD1E2D23-57B9-44A6-A67C-D7E82380A41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ヒラギノ角ゴ Pro W3" panose="020B0300000000000000" pitchFamily="34" charset="-128"/>
              </a:defRPr>
            </a:lvl1pPr>
          </a:lstStyle>
          <a:p>
            <a:pPr>
              <a:defRPr/>
            </a:pPr>
            <a:fld id="{4EBD992E-A5BF-4CFA-A1AB-7FB552D35039}" type="slidenum">
              <a:rPr lang="en-US" altLang="en-US" smtClean="0"/>
              <a:pPr>
                <a:defRPr/>
              </a:pPr>
              <a:t>‹#›</a:t>
            </a:fld>
            <a:endParaRPr lang="en-US" altLang="en-US"/>
          </a:p>
        </p:txBody>
      </p:sp>
      <p:pic>
        <p:nvPicPr>
          <p:cNvPr id="1031" name="Picture 2">
            <a:extLst>
              <a:ext uri="{FF2B5EF4-FFF2-40B4-BE49-F238E27FC236}">
                <a16:creationId xmlns:a16="http://schemas.microsoft.com/office/drawing/2014/main" id="{2354AA48-B18B-47C6-A942-BAE069A813B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753600" y="5440363"/>
            <a:ext cx="2255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0396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1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BD44DCEA-1DAD-4F75-91F2-04B6DBE5965E}"/>
              </a:ext>
            </a:extLst>
          </p:cNvPr>
          <p:cNvSpPr>
            <a:spLocks noGrp="1"/>
          </p:cNvSpPr>
          <p:nvPr>
            <p:ph type="ctrTitle"/>
          </p:nvPr>
        </p:nvSpPr>
        <p:spPr/>
        <p:txBody>
          <a:bodyPr/>
          <a:lstStyle/>
          <a:p>
            <a:pPr eaLnBrk="1" hangingPunct="1"/>
            <a:r>
              <a:rPr lang="en-US" altLang="en-US" sz="4800" b="1" cap="small" dirty="0">
                <a:ea typeface="ヒラギノ角ゴ Pro W3" charset="-128"/>
              </a:rPr>
              <a:t>Bijou / Al Tahoe Community Plan Amendment</a:t>
            </a:r>
            <a:br>
              <a:rPr lang="en-US" altLang="en-US" sz="4000" b="1" dirty="0">
                <a:ea typeface="ヒラギノ角ゴ Pro W3" charset="-128"/>
              </a:rPr>
            </a:br>
            <a:br>
              <a:rPr lang="en-US" altLang="en-US" sz="800" dirty="0">
                <a:ea typeface="ヒラギノ角ゴ Pro W3" charset="-128"/>
              </a:rPr>
            </a:br>
            <a:br>
              <a:rPr lang="en-US" altLang="en-US" sz="800" dirty="0">
                <a:ea typeface="ヒラギノ角ゴ Pro W3" charset="-128"/>
              </a:rPr>
            </a:br>
            <a:r>
              <a:rPr lang="en-US" altLang="en-US" sz="2800" i="1" dirty="0">
                <a:ea typeface="ヒラギノ角ゴ Pro W3" charset="-128"/>
              </a:rPr>
              <a:t>Expansion of Special Height Standard to School District Property</a:t>
            </a:r>
            <a:br>
              <a:rPr lang="en-US" altLang="en-US" sz="2800" i="1" dirty="0">
                <a:ea typeface="ヒラギノ角ゴ Pro W3" charset="-128"/>
              </a:rPr>
            </a:br>
            <a:br>
              <a:rPr lang="en-US" altLang="en-US" sz="700" i="1" dirty="0">
                <a:ea typeface="ヒラギノ角ゴ Pro W3" charset="-128"/>
              </a:rPr>
            </a:br>
            <a:r>
              <a:rPr lang="en-US" altLang="en-US" sz="2800" dirty="0">
                <a:ea typeface="ヒラギノ角ゴ Pro W3" charset="-128"/>
              </a:rPr>
              <a:t>Applicant:</a:t>
            </a:r>
            <a:r>
              <a:rPr lang="en-US" altLang="en-US" sz="2800" i="1" dirty="0">
                <a:ea typeface="ヒラギノ角ゴ Pro W3" charset="-128"/>
              </a:rPr>
              <a:t>  </a:t>
            </a:r>
            <a:r>
              <a:rPr lang="en-US" altLang="en-US" sz="2800" b="1" cap="small" dirty="0">
                <a:solidFill>
                  <a:schemeClr val="accent1">
                    <a:lumMod val="50000"/>
                  </a:schemeClr>
                </a:solidFill>
                <a:latin typeface="Corbel" panose="020B0503020204020204" pitchFamily="34" charset="0"/>
                <a:ea typeface="ヒラギノ角ゴ Pro W3" charset="-128"/>
              </a:rPr>
              <a:t>Boys and Girls Club of Lake Tahoe</a:t>
            </a:r>
            <a:endParaRPr lang="en-US" altLang="en-US" b="1" i="1" cap="small" dirty="0">
              <a:solidFill>
                <a:schemeClr val="accent1">
                  <a:lumMod val="50000"/>
                </a:schemeClr>
              </a:solidFill>
              <a:latin typeface="Corbel" panose="020B0503020204020204" pitchFamily="34" charset="0"/>
              <a:ea typeface="ヒラギノ角ゴ Pro W3" charset="-128"/>
            </a:endParaRPr>
          </a:p>
        </p:txBody>
      </p:sp>
      <p:sp>
        <p:nvSpPr>
          <p:cNvPr id="14338" name="Subtitle 2">
            <a:extLst>
              <a:ext uri="{FF2B5EF4-FFF2-40B4-BE49-F238E27FC236}">
                <a16:creationId xmlns:a16="http://schemas.microsoft.com/office/drawing/2014/main" id="{BD1C618B-3A08-4FB0-8933-EA1EAD987608}"/>
              </a:ext>
            </a:extLst>
          </p:cNvPr>
          <p:cNvSpPr>
            <a:spLocks noGrp="1"/>
          </p:cNvSpPr>
          <p:nvPr>
            <p:ph type="subTitle" idx="1"/>
          </p:nvPr>
        </p:nvSpPr>
        <p:spPr>
          <a:xfrm>
            <a:off x="1752600" y="4648200"/>
            <a:ext cx="8534400" cy="1295400"/>
          </a:xfrm>
        </p:spPr>
        <p:txBody>
          <a:bodyPr/>
          <a:lstStyle/>
          <a:p>
            <a:pPr eaLnBrk="1" hangingPunct="1"/>
            <a:r>
              <a:rPr lang="en-US" altLang="en-US" dirty="0">
                <a:solidFill>
                  <a:srgbClr val="898989"/>
                </a:solidFill>
                <a:ea typeface="ヒラギノ角ゴ Pro W3" charset="-128"/>
              </a:rPr>
              <a:t>Advisory Planning Commission</a:t>
            </a:r>
          </a:p>
          <a:p>
            <a:pPr eaLnBrk="1" hangingPunct="1"/>
            <a:r>
              <a:rPr lang="en-US" altLang="en-US" dirty="0">
                <a:solidFill>
                  <a:srgbClr val="898989"/>
                </a:solidFill>
                <a:ea typeface="ヒラギノ角ゴ Pro W3" charset="-128"/>
              </a:rPr>
              <a:t>June 10, 2020</a:t>
            </a:r>
          </a:p>
        </p:txBody>
      </p:sp>
      <p:sp>
        <p:nvSpPr>
          <p:cNvPr id="4" name="Rectangle 3">
            <a:extLst>
              <a:ext uri="{FF2B5EF4-FFF2-40B4-BE49-F238E27FC236}">
                <a16:creationId xmlns:a16="http://schemas.microsoft.com/office/drawing/2014/main" id="{AD132167-241A-4BA0-ACA5-4317962B9C89}"/>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2DD-22FC-4E3E-AB6B-9648B47958B2}"/>
              </a:ext>
            </a:extLst>
          </p:cNvPr>
          <p:cNvSpPr>
            <a:spLocks noGrp="1"/>
          </p:cNvSpPr>
          <p:nvPr>
            <p:ph type="title"/>
          </p:nvPr>
        </p:nvSpPr>
        <p:spPr/>
        <p:txBody>
          <a:bodyPr/>
          <a:lstStyle/>
          <a:p>
            <a:r>
              <a:rPr lang="en-US" dirty="0"/>
              <a:t>Public Comment</a:t>
            </a:r>
          </a:p>
        </p:txBody>
      </p:sp>
      <p:sp>
        <p:nvSpPr>
          <p:cNvPr id="6" name="Text Placeholder 5">
            <a:extLst>
              <a:ext uri="{FF2B5EF4-FFF2-40B4-BE49-F238E27FC236}">
                <a16:creationId xmlns:a16="http://schemas.microsoft.com/office/drawing/2014/main" id="{D5D129F0-8130-4EBA-8C55-69860F939648}"/>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1A32FAC-23E0-407F-A947-1C1F827257AB}"/>
              </a:ext>
            </a:extLst>
          </p:cNvPr>
          <p:cNvSpPr>
            <a:spLocks noGrp="1"/>
          </p:cNvSpPr>
          <p:nvPr>
            <p:ph type="dt" sz="half" idx="10"/>
          </p:nvPr>
        </p:nvSpPr>
        <p:spPr/>
        <p:txBody>
          <a:bodyPr/>
          <a:lstStyle/>
          <a:p>
            <a:pPr>
              <a:defRPr/>
            </a:pPr>
            <a:fld id="{F3017D8E-82FA-4FFB-ADA4-7642A01094DE}" type="datetime4">
              <a:rPr lang="en-US" altLang="en-US" smtClean="0"/>
              <a:pPr>
                <a:defRPr/>
              </a:pPr>
              <a:t>June 2, 2020</a:t>
            </a:fld>
            <a:endParaRPr lang="en-US" altLang="en-US"/>
          </a:p>
        </p:txBody>
      </p:sp>
      <p:sp>
        <p:nvSpPr>
          <p:cNvPr id="7" name="Rectangle 6">
            <a:extLst>
              <a:ext uri="{FF2B5EF4-FFF2-40B4-BE49-F238E27FC236}">
                <a16:creationId xmlns:a16="http://schemas.microsoft.com/office/drawing/2014/main" id="{6D0DE27F-B8A1-4F70-B649-C1DF917BFC7E}"/>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179819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2DD-22FC-4E3E-AB6B-9648B47958B2}"/>
              </a:ext>
            </a:extLst>
          </p:cNvPr>
          <p:cNvSpPr>
            <a:spLocks noGrp="1"/>
          </p:cNvSpPr>
          <p:nvPr>
            <p:ph type="title"/>
          </p:nvPr>
        </p:nvSpPr>
        <p:spPr/>
        <p:txBody>
          <a:bodyPr/>
          <a:lstStyle/>
          <a:p>
            <a:r>
              <a:rPr lang="en-US" dirty="0"/>
              <a:t>Advisory Planning Commission </a:t>
            </a:r>
            <a:br>
              <a:rPr lang="en-US" dirty="0"/>
            </a:br>
            <a:r>
              <a:rPr lang="en-US" dirty="0"/>
              <a:t>Deliberation and Action</a:t>
            </a:r>
          </a:p>
        </p:txBody>
      </p:sp>
      <p:sp>
        <p:nvSpPr>
          <p:cNvPr id="6" name="Text Placeholder 5">
            <a:extLst>
              <a:ext uri="{FF2B5EF4-FFF2-40B4-BE49-F238E27FC236}">
                <a16:creationId xmlns:a16="http://schemas.microsoft.com/office/drawing/2014/main" id="{2162042A-3E94-4A83-886C-2C6DDF0FDB31}"/>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1A32FAC-23E0-407F-A947-1C1F827257AB}"/>
              </a:ext>
            </a:extLst>
          </p:cNvPr>
          <p:cNvSpPr>
            <a:spLocks noGrp="1"/>
          </p:cNvSpPr>
          <p:nvPr>
            <p:ph type="dt" sz="half" idx="10"/>
          </p:nvPr>
        </p:nvSpPr>
        <p:spPr/>
        <p:txBody>
          <a:bodyPr/>
          <a:lstStyle/>
          <a:p>
            <a:pPr>
              <a:defRPr/>
            </a:pPr>
            <a:fld id="{F3017D8E-82FA-4FFB-ADA4-7642A01094DE}" type="datetime4">
              <a:rPr lang="en-US" altLang="en-US" smtClean="0"/>
              <a:pPr>
                <a:defRPr/>
              </a:pPr>
              <a:t>June 2, 2020</a:t>
            </a:fld>
            <a:endParaRPr lang="en-US" altLang="en-US"/>
          </a:p>
        </p:txBody>
      </p:sp>
      <p:sp>
        <p:nvSpPr>
          <p:cNvPr id="7" name="Rectangle 6">
            <a:extLst>
              <a:ext uri="{FF2B5EF4-FFF2-40B4-BE49-F238E27FC236}">
                <a16:creationId xmlns:a16="http://schemas.microsoft.com/office/drawing/2014/main" id="{6C6B946D-B555-46ED-9337-FE6818E85515}"/>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252341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D52F-A206-4F35-9EE0-120957D3AB65}"/>
              </a:ext>
            </a:extLst>
          </p:cNvPr>
          <p:cNvSpPr>
            <a:spLocks noGrp="1"/>
          </p:cNvSpPr>
          <p:nvPr>
            <p:ph type="title"/>
          </p:nvPr>
        </p:nvSpPr>
        <p:spPr/>
        <p:txBody>
          <a:bodyPr/>
          <a:lstStyle/>
          <a:p>
            <a:r>
              <a:rPr lang="en-US" dirty="0"/>
              <a:t>Required Motions</a:t>
            </a:r>
          </a:p>
        </p:txBody>
      </p:sp>
      <p:sp>
        <p:nvSpPr>
          <p:cNvPr id="3" name="Content Placeholder 2">
            <a:extLst>
              <a:ext uri="{FF2B5EF4-FFF2-40B4-BE49-F238E27FC236}">
                <a16:creationId xmlns:a16="http://schemas.microsoft.com/office/drawing/2014/main" id="{B5B9F399-655B-471B-A598-D339DD3D2A2E}"/>
              </a:ext>
            </a:extLst>
          </p:cNvPr>
          <p:cNvSpPr>
            <a:spLocks noGrp="1"/>
          </p:cNvSpPr>
          <p:nvPr>
            <p:ph sz="half" idx="1"/>
          </p:nvPr>
        </p:nvSpPr>
        <p:spPr>
          <a:xfrm>
            <a:off x="1905000" y="1600201"/>
            <a:ext cx="8382000" cy="4525963"/>
          </a:xfrm>
        </p:spPr>
        <p:txBody>
          <a:bodyPr/>
          <a:lstStyle/>
          <a:p>
            <a:pPr marL="514350" indent="-514350">
              <a:buFont typeface="+mj-lt"/>
              <a:buAutoNum type="arabicPeriod"/>
            </a:pPr>
            <a:r>
              <a:rPr lang="en-US" dirty="0"/>
              <a:t>A motion to recommend approval of the Required Findings as described in Attachment B, including a Finding of No Significant Effect, for adoption of the Community Plan amendment as described in the staff summary; and</a:t>
            </a:r>
          </a:p>
          <a:p>
            <a:pPr marL="514350" indent="-514350">
              <a:buFont typeface="+mj-lt"/>
              <a:buAutoNum type="arabicPeriod"/>
            </a:pPr>
            <a:endParaRPr lang="en-US" sz="1200" dirty="0"/>
          </a:p>
          <a:p>
            <a:pPr marL="514350" indent="-514350">
              <a:buFont typeface="+mj-lt"/>
              <a:buAutoNum type="arabicPeriod"/>
            </a:pPr>
            <a:r>
              <a:rPr lang="en-US" dirty="0"/>
              <a:t>A motion to recommend adoption of Ordinance 2020-___, amending Ordinance 2019-03, as previously amended, to amend the Bijou / Al Tahoe Community Plan as shown in Attachment A.  </a:t>
            </a:r>
          </a:p>
        </p:txBody>
      </p:sp>
      <p:sp>
        <p:nvSpPr>
          <p:cNvPr id="6" name="Rectangle 5">
            <a:extLst>
              <a:ext uri="{FF2B5EF4-FFF2-40B4-BE49-F238E27FC236}">
                <a16:creationId xmlns:a16="http://schemas.microsoft.com/office/drawing/2014/main" id="{5D4716CE-29E4-4521-BA71-B1BB13F5CDD8}"/>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419545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E49BE51-988D-46AB-980B-553DC9BCF5DE}"/>
              </a:ext>
            </a:extLst>
          </p:cNvPr>
          <p:cNvSpPr>
            <a:spLocks noGrp="1"/>
          </p:cNvSpPr>
          <p:nvPr>
            <p:ph type="dt" sz="half" idx="10"/>
          </p:nvPr>
        </p:nvSpPr>
        <p:spPr/>
        <p:txBody>
          <a:bodyPr/>
          <a:lstStyle/>
          <a:p>
            <a:pPr>
              <a:defRPr/>
            </a:pPr>
            <a:fld id="{F3017D8E-82FA-4FFB-ADA4-7642A01094DE}" type="datetime4">
              <a:rPr lang="en-US" altLang="en-US" smtClean="0"/>
              <a:pPr>
                <a:defRPr/>
              </a:pPr>
              <a:t>June 2, 2020</a:t>
            </a:fld>
            <a:endParaRPr lang="en-US" altLang="en-US"/>
          </a:p>
        </p:txBody>
      </p:sp>
      <p:sp>
        <p:nvSpPr>
          <p:cNvPr id="6" name="Rectangle 5">
            <a:extLst>
              <a:ext uri="{FF2B5EF4-FFF2-40B4-BE49-F238E27FC236}">
                <a16:creationId xmlns:a16="http://schemas.microsoft.com/office/drawing/2014/main" id="{447C2799-B62C-4B4C-820F-89AC80DBFB80}"/>
              </a:ext>
            </a:extLst>
          </p:cNvPr>
          <p:cNvSpPr/>
          <p:nvPr/>
        </p:nvSpPr>
        <p:spPr>
          <a:xfrm>
            <a:off x="-228600" y="-457200"/>
            <a:ext cx="12573000" cy="73914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7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65AE1-DE37-4992-8B40-7F41059C5847}"/>
              </a:ext>
            </a:extLst>
          </p:cNvPr>
          <p:cNvSpPr/>
          <p:nvPr/>
        </p:nvSpPr>
        <p:spPr>
          <a:xfrm>
            <a:off x="0" y="0"/>
            <a:ext cx="12192000" cy="6858000"/>
          </a:xfrm>
          <a:prstGeom prst="rect">
            <a:avLst/>
          </a:prstGeo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9B13E64-F2D9-4E53-8169-0162F002EFFF}"/>
              </a:ext>
            </a:extLst>
          </p:cNvPr>
          <p:cNvPicPr>
            <a:picLocks noGrp="1" noChangeAspect="1"/>
          </p:cNvPicPr>
          <p:nvPr>
            <p:ph sz="half" idx="1"/>
          </p:nvPr>
        </p:nvPicPr>
        <p:blipFill>
          <a:blip r:embed="rId3"/>
          <a:stretch>
            <a:fillRect/>
          </a:stretch>
        </p:blipFill>
        <p:spPr>
          <a:xfrm>
            <a:off x="3947597" y="134556"/>
            <a:ext cx="4968669" cy="6588888"/>
          </a:xfrm>
          <a:prstGeom prst="rect">
            <a:avLst/>
          </a:prstGeom>
        </p:spPr>
      </p:pic>
      <p:sp>
        <p:nvSpPr>
          <p:cNvPr id="9" name="Rectangle 8">
            <a:extLst>
              <a:ext uri="{FF2B5EF4-FFF2-40B4-BE49-F238E27FC236}">
                <a16:creationId xmlns:a16="http://schemas.microsoft.com/office/drawing/2014/main" id="{5F59AB32-7F9D-4F4B-9BAA-3E12571AAAA1}"/>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229935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65AE1-DE37-4992-8B40-7F41059C5847}"/>
              </a:ext>
            </a:extLst>
          </p:cNvPr>
          <p:cNvSpPr/>
          <p:nvPr/>
        </p:nvSpPr>
        <p:spPr>
          <a:xfrm>
            <a:off x="0" y="0"/>
            <a:ext cx="12192000" cy="6858000"/>
          </a:xfrm>
          <a:prstGeom prst="rect">
            <a:avLst/>
          </a:prstGeo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566971C7-9013-4E36-AEDA-91057B8B8063}"/>
              </a:ext>
            </a:extLst>
          </p:cNvPr>
          <p:cNvPicPr>
            <a:picLocks noGrp="1" noChangeAspect="1"/>
          </p:cNvPicPr>
          <p:nvPr>
            <p:ph sz="half" idx="1"/>
          </p:nvPr>
        </p:nvPicPr>
        <p:blipFill rotWithShape="1">
          <a:blip r:embed="rId3" cstate="hqprint">
            <a:extLst>
              <a:ext uri="{28A0092B-C50C-407E-A947-70E740481C1C}">
                <a14:useLocalDpi xmlns:a14="http://schemas.microsoft.com/office/drawing/2010/main"/>
              </a:ext>
            </a:extLst>
          </a:blip>
          <a:srcRect/>
          <a:stretch/>
        </p:blipFill>
        <p:spPr>
          <a:xfrm>
            <a:off x="0" y="-31829"/>
            <a:ext cx="12192000" cy="6889830"/>
          </a:xfrm>
          <a:prstGeom prst="rect">
            <a:avLst/>
          </a:prstGeom>
        </p:spPr>
      </p:pic>
      <p:sp>
        <p:nvSpPr>
          <p:cNvPr id="7" name="Rectangle 6">
            <a:extLst>
              <a:ext uri="{FF2B5EF4-FFF2-40B4-BE49-F238E27FC236}">
                <a16:creationId xmlns:a16="http://schemas.microsoft.com/office/drawing/2014/main" id="{E7EDBC9E-9B93-45C2-8E4C-DE8D1F0D5245}"/>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379294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65AE1-DE37-4992-8B40-7F41059C5847}"/>
              </a:ext>
            </a:extLst>
          </p:cNvPr>
          <p:cNvSpPr/>
          <p:nvPr/>
        </p:nvSpPr>
        <p:spPr>
          <a:xfrm>
            <a:off x="0" y="0"/>
            <a:ext cx="12192000" cy="6858000"/>
          </a:xfrm>
          <a:prstGeom prst="rect">
            <a:avLst/>
          </a:prstGeo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566971C7-9013-4E36-AEDA-91057B8B8063}"/>
              </a:ext>
            </a:extLst>
          </p:cNvPr>
          <p:cNvPicPr>
            <a:picLocks noGrp="1" noChangeAspect="1"/>
          </p:cNvPicPr>
          <p:nvPr>
            <p:ph sz="half" idx="1"/>
          </p:nvPr>
        </p:nvPicPr>
        <p:blipFill rotWithShape="1">
          <a:blip r:embed="rId3" cstate="hqprint">
            <a:extLst>
              <a:ext uri="{28A0092B-C50C-407E-A947-70E740481C1C}">
                <a14:useLocalDpi xmlns:a14="http://schemas.microsoft.com/office/drawing/2010/main"/>
              </a:ext>
            </a:extLst>
          </a:blip>
          <a:srcRect/>
          <a:stretch/>
        </p:blipFill>
        <p:spPr>
          <a:xfrm>
            <a:off x="0" y="-31829"/>
            <a:ext cx="12192000" cy="6889830"/>
          </a:xfrm>
          <a:prstGeom prst="rect">
            <a:avLst/>
          </a:prstGeom>
        </p:spPr>
      </p:pic>
      <p:sp>
        <p:nvSpPr>
          <p:cNvPr id="4" name="Rectangle 3">
            <a:extLst>
              <a:ext uri="{FF2B5EF4-FFF2-40B4-BE49-F238E27FC236}">
                <a16:creationId xmlns:a16="http://schemas.microsoft.com/office/drawing/2014/main" id="{50122BFF-5215-4665-8E29-6DA8F5264BBE}"/>
              </a:ext>
            </a:extLst>
          </p:cNvPr>
          <p:cNvSpPr/>
          <p:nvPr/>
        </p:nvSpPr>
        <p:spPr>
          <a:xfrm>
            <a:off x="-118533" y="-76200"/>
            <a:ext cx="12462933" cy="7010400"/>
          </a:xfrm>
          <a:prstGeom prst="rect">
            <a:avLst/>
          </a:prstGeom>
          <a:solidFill>
            <a:schemeClr val="bg1">
              <a:alpha val="48000"/>
            </a:schemeClr>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79F4A57-FA81-4290-8644-0052873107B9}"/>
              </a:ext>
            </a:extLst>
          </p:cNvPr>
          <p:cNvSpPr/>
          <p:nvPr/>
        </p:nvSpPr>
        <p:spPr>
          <a:xfrm>
            <a:off x="3958542" y="185195"/>
            <a:ext cx="4849792" cy="5046562"/>
          </a:xfrm>
          <a:custGeom>
            <a:avLst/>
            <a:gdLst>
              <a:gd name="connsiteX0" fmla="*/ 0 w 4849792"/>
              <a:gd name="connsiteY0" fmla="*/ 5034987 h 5069711"/>
              <a:gd name="connsiteX1" fmla="*/ 914400 w 4849792"/>
              <a:gd name="connsiteY1" fmla="*/ 5034987 h 5069711"/>
              <a:gd name="connsiteX2" fmla="*/ 902825 w 4849792"/>
              <a:gd name="connsiteY2" fmla="*/ 4479402 h 5069711"/>
              <a:gd name="connsiteX3" fmla="*/ 2314936 w 4849792"/>
              <a:gd name="connsiteY3" fmla="*/ 4467828 h 5069711"/>
              <a:gd name="connsiteX4" fmla="*/ 2314936 w 4849792"/>
              <a:gd name="connsiteY4" fmla="*/ 5034987 h 5069711"/>
              <a:gd name="connsiteX5" fmla="*/ 3518704 w 4849792"/>
              <a:gd name="connsiteY5" fmla="*/ 5046562 h 5069711"/>
              <a:gd name="connsiteX6" fmla="*/ 3483980 w 4849792"/>
              <a:gd name="connsiteY6" fmla="*/ 3946967 h 5069711"/>
              <a:gd name="connsiteX7" fmla="*/ 4849792 w 4849792"/>
              <a:gd name="connsiteY7" fmla="*/ 3900668 h 5069711"/>
              <a:gd name="connsiteX8" fmla="*/ 4849792 w 4849792"/>
              <a:gd name="connsiteY8" fmla="*/ 520861 h 5069711"/>
              <a:gd name="connsiteX9" fmla="*/ 4305782 w 4849792"/>
              <a:gd name="connsiteY9" fmla="*/ 520861 h 5069711"/>
              <a:gd name="connsiteX10" fmla="*/ 4305782 w 4849792"/>
              <a:gd name="connsiteY10" fmla="*/ 0 h 5069711"/>
              <a:gd name="connsiteX11" fmla="*/ 3264061 w 4849792"/>
              <a:gd name="connsiteY11" fmla="*/ 0 h 5069711"/>
              <a:gd name="connsiteX12" fmla="*/ 3264061 w 4849792"/>
              <a:gd name="connsiteY12" fmla="*/ 1666754 h 5069711"/>
              <a:gd name="connsiteX13" fmla="*/ 3368233 w 4849792"/>
              <a:gd name="connsiteY13" fmla="*/ 1643605 h 5069711"/>
              <a:gd name="connsiteX14" fmla="*/ 393539 w 4849792"/>
              <a:gd name="connsiteY14" fmla="*/ 1643605 h 5069711"/>
              <a:gd name="connsiteX15" fmla="*/ 405114 w 4849792"/>
              <a:gd name="connsiteY15" fmla="*/ 1805651 h 5069711"/>
              <a:gd name="connsiteX16" fmla="*/ 277792 w 4849792"/>
              <a:gd name="connsiteY16" fmla="*/ 3437681 h 5069711"/>
              <a:gd name="connsiteX17" fmla="*/ 92597 w 4849792"/>
              <a:gd name="connsiteY17" fmla="*/ 4629873 h 5069711"/>
              <a:gd name="connsiteX18" fmla="*/ 57873 w 4849792"/>
              <a:gd name="connsiteY18" fmla="*/ 5069711 h 5069711"/>
              <a:gd name="connsiteX19" fmla="*/ 0 w 4849792"/>
              <a:gd name="connsiteY19" fmla="*/ 5034987 h 5069711"/>
              <a:gd name="connsiteX0" fmla="*/ 0 w 4849792"/>
              <a:gd name="connsiteY0" fmla="*/ 5034987 h 5069711"/>
              <a:gd name="connsiteX1" fmla="*/ 914400 w 4849792"/>
              <a:gd name="connsiteY1" fmla="*/ 5034987 h 5069711"/>
              <a:gd name="connsiteX2" fmla="*/ 902825 w 4849792"/>
              <a:gd name="connsiteY2" fmla="*/ 4479402 h 5069711"/>
              <a:gd name="connsiteX3" fmla="*/ 2314936 w 4849792"/>
              <a:gd name="connsiteY3" fmla="*/ 4467828 h 5069711"/>
              <a:gd name="connsiteX4" fmla="*/ 2314936 w 4849792"/>
              <a:gd name="connsiteY4" fmla="*/ 5034987 h 5069711"/>
              <a:gd name="connsiteX5" fmla="*/ 3518704 w 4849792"/>
              <a:gd name="connsiteY5" fmla="*/ 5046562 h 5069711"/>
              <a:gd name="connsiteX6" fmla="*/ 3483980 w 4849792"/>
              <a:gd name="connsiteY6" fmla="*/ 3946967 h 5069711"/>
              <a:gd name="connsiteX7" fmla="*/ 4849792 w 4849792"/>
              <a:gd name="connsiteY7" fmla="*/ 3900668 h 5069711"/>
              <a:gd name="connsiteX8" fmla="*/ 4849792 w 4849792"/>
              <a:gd name="connsiteY8" fmla="*/ 520861 h 5069711"/>
              <a:gd name="connsiteX9" fmla="*/ 4305782 w 4849792"/>
              <a:gd name="connsiteY9" fmla="*/ 520861 h 5069711"/>
              <a:gd name="connsiteX10" fmla="*/ 4305782 w 4849792"/>
              <a:gd name="connsiteY10" fmla="*/ 0 h 5069711"/>
              <a:gd name="connsiteX11" fmla="*/ 3264061 w 4849792"/>
              <a:gd name="connsiteY11" fmla="*/ 0 h 5069711"/>
              <a:gd name="connsiteX12" fmla="*/ 3264061 w 4849792"/>
              <a:gd name="connsiteY12" fmla="*/ 1666754 h 5069711"/>
              <a:gd name="connsiteX13" fmla="*/ 393539 w 4849792"/>
              <a:gd name="connsiteY13" fmla="*/ 1643605 h 5069711"/>
              <a:gd name="connsiteX14" fmla="*/ 405114 w 4849792"/>
              <a:gd name="connsiteY14" fmla="*/ 1805651 h 5069711"/>
              <a:gd name="connsiteX15" fmla="*/ 277792 w 4849792"/>
              <a:gd name="connsiteY15" fmla="*/ 3437681 h 5069711"/>
              <a:gd name="connsiteX16" fmla="*/ 92597 w 4849792"/>
              <a:gd name="connsiteY16" fmla="*/ 4629873 h 5069711"/>
              <a:gd name="connsiteX17" fmla="*/ 57873 w 4849792"/>
              <a:gd name="connsiteY17" fmla="*/ 5069711 h 5069711"/>
              <a:gd name="connsiteX18" fmla="*/ 0 w 4849792"/>
              <a:gd name="connsiteY18" fmla="*/ 5034987 h 5069711"/>
              <a:gd name="connsiteX0" fmla="*/ 0 w 4849792"/>
              <a:gd name="connsiteY0" fmla="*/ 5034987 h 5069711"/>
              <a:gd name="connsiteX1" fmla="*/ 914400 w 4849792"/>
              <a:gd name="connsiteY1" fmla="*/ 5034987 h 5069711"/>
              <a:gd name="connsiteX2" fmla="*/ 902825 w 4849792"/>
              <a:gd name="connsiteY2" fmla="*/ 4479402 h 5069711"/>
              <a:gd name="connsiteX3" fmla="*/ 2314936 w 4849792"/>
              <a:gd name="connsiteY3" fmla="*/ 4467828 h 5069711"/>
              <a:gd name="connsiteX4" fmla="*/ 2314936 w 4849792"/>
              <a:gd name="connsiteY4" fmla="*/ 5034987 h 5069711"/>
              <a:gd name="connsiteX5" fmla="*/ 3518704 w 4849792"/>
              <a:gd name="connsiteY5" fmla="*/ 5046562 h 5069711"/>
              <a:gd name="connsiteX6" fmla="*/ 3483980 w 4849792"/>
              <a:gd name="connsiteY6" fmla="*/ 3946967 h 5069711"/>
              <a:gd name="connsiteX7" fmla="*/ 4849792 w 4849792"/>
              <a:gd name="connsiteY7" fmla="*/ 3900668 h 5069711"/>
              <a:gd name="connsiteX8" fmla="*/ 4849792 w 4849792"/>
              <a:gd name="connsiteY8" fmla="*/ 520861 h 5069711"/>
              <a:gd name="connsiteX9" fmla="*/ 4305782 w 4849792"/>
              <a:gd name="connsiteY9" fmla="*/ 520861 h 5069711"/>
              <a:gd name="connsiteX10" fmla="*/ 4305782 w 4849792"/>
              <a:gd name="connsiteY10" fmla="*/ 0 h 5069711"/>
              <a:gd name="connsiteX11" fmla="*/ 3264061 w 4849792"/>
              <a:gd name="connsiteY11" fmla="*/ 0 h 5069711"/>
              <a:gd name="connsiteX12" fmla="*/ 3264061 w 4849792"/>
              <a:gd name="connsiteY12" fmla="*/ 1666754 h 5069711"/>
              <a:gd name="connsiteX13" fmla="*/ 393539 w 4849792"/>
              <a:gd name="connsiteY13" fmla="*/ 1643605 h 5069711"/>
              <a:gd name="connsiteX14" fmla="*/ 405114 w 4849792"/>
              <a:gd name="connsiteY14" fmla="*/ 1805651 h 5069711"/>
              <a:gd name="connsiteX15" fmla="*/ 277792 w 4849792"/>
              <a:gd name="connsiteY15" fmla="*/ 3437681 h 5069711"/>
              <a:gd name="connsiteX16" fmla="*/ 92597 w 4849792"/>
              <a:gd name="connsiteY16" fmla="*/ 4629873 h 5069711"/>
              <a:gd name="connsiteX17" fmla="*/ 57873 w 4849792"/>
              <a:gd name="connsiteY17" fmla="*/ 5069711 h 5069711"/>
              <a:gd name="connsiteX18" fmla="*/ 0 w 4849792"/>
              <a:gd name="connsiteY18" fmla="*/ 5034987 h 5069711"/>
              <a:gd name="connsiteX0" fmla="*/ 0 w 4849792"/>
              <a:gd name="connsiteY0" fmla="*/ 5034987 h 5069711"/>
              <a:gd name="connsiteX1" fmla="*/ 914400 w 4849792"/>
              <a:gd name="connsiteY1" fmla="*/ 5034987 h 5069711"/>
              <a:gd name="connsiteX2" fmla="*/ 902825 w 4849792"/>
              <a:gd name="connsiteY2" fmla="*/ 4479402 h 5069711"/>
              <a:gd name="connsiteX3" fmla="*/ 2314936 w 4849792"/>
              <a:gd name="connsiteY3" fmla="*/ 4467828 h 5069711"/>
              <a:gd name="connsiteX4" fmla="*/ 2314936 w 4849792"/>
              <a:gd name="connsiteY4" fmla="*/ 5034987 h 5069711"/>
              <a:gd name="connsiteX5" fmla="*/ 3518704 w 4849792"/>
              <a:gd name="connsiteY5" fmla="*/ 5046562 h 5069711"/>
              <a:gd name="connsiteX6" fmla="*/ 3483980 w 4849792"/>
              <a:gd name="connsiteY6" fmla="*/ 3946967 h 5069711"/>
              <a:gd name="connsiteX7" fmla="*/ 4845030 w 4849792"/>
              <a:gd name="connsiteY7" fmla="*/ 3938768 h 5069711"/>
              <a:gd name="connsiteX8" fmla="*/ 4849792 w 4849792"/>
              <a:gd name="connsiteY8" fmla="*/ 520861 h 5069711"/>
              <a:gd name="connsiteX9" fmla="*/ 4305782 w 4849792"/>
              <a:gd name="connsiteY9" fmla="*/ 520861 h 5069711"/>
              <a:gd name="connsiteX10" fmla="*/ 4305782 w 4849792"/>
              <a:gd name="connsiteY10" fmla="*/ 0 h 5069711"/>
              <a:gd name="connsiteX11" fmla="*/ 3264061 w 4849792"/>
              <a:gd name="connsiteY11" fmla="*/ 0 h 5069711"/>
              <a:gd name="connsiteX12" fmla="*/ 3264061 w 4849792"/>
              <a:gd name="connsiteY12" fmla="*/ 1666754 h 5069711"/>
              <a:gd name="connsiteX13" fmla="*/ 393539 w 4849792"/>
              <a:gd name="connsiteY13" fmla="*/ 1643605 h 5069711"/>
              <a:gd name="connsiteX14" fmla="*/ 405114 w 4849792"/>
              <a:gd name="connsiteY14" fmla="*/ 1805651 h 5069711"/>
              <a:gd name="connsiteX15" fmla="*/ 277792 w 4849792"/>
              <a:gd name="connsiteY15" fmla="*/ 3437681 h 5069711"/>
              <a:gd name="connsiteX16" fmla="*/ 92597 w 4849792"/>
              <a:gd name="connsiteY16" fmla="*/ 4629873 h 5069711"/>
              <a:gd name="connsiteX17" fmla="*/ 57873 w 4849792"/>
              <a:gd name="connsiteY17" fmla="*/ 5069711 h 5069711"/>
              <a:gd name="connsiteX18" fmla="*/ 0 w 4849792"/>
              <a:gd name="connsiteY18" fmla="*/ 5034987 h 5069711"/>
              <a:gd name="connsiteX0" fmla="*/ 0 w 4849792"/>
              <a:gd name="connsiteY0" fmla="*/ 5034987 h 5046562"/>
              <a:gd name="connsiteX1" fmla="*/ 914400 w 4849792"/>
              <a:gd name="connsiteY1" fmla="*/ 5034987 h 5046562"/>
              <a:gd name="connsiteX2" fmla="*/ 902825 w 4849792"/>
              <a:gd name="connsiteY2" fmla="*/ 4479402 h 5046562"/>
              <a:gd name="connsiteX3" fmla="*/ 2314936 w 4849792"/>
              <a:gd name="connsiteY3" fmla="*/ 4467828 h 5046562"/>
              <a:gd name="connsiteX4" fmla="*/ 2314936 w 4849792"/>
              <a:gd name="connsiteY4" fmla="*/ 5034987 h 5046562"/>
              <a:gd name="connsiteX5" fmla="*/ 3518704 w 4849792"/>
              <a:gd name="connsiteY5" fmla="*/ 5046562 h 5046562"/>
              <a:gd name="connsiteX6" fmla="*/ 3483980 w 4849792"/>
              <a:gd name="connsiteY6" fmla="*/ 3946967 h 5046562"/>
              <a:gd name="connsiteX7" fmla="*/ 4845030 w 4849792"/>
              <a:gd name="connsiteY7" fmla="*/ 3938768 h 5046562"/>
              <a:gd name="connsiteX8" fmla="*/ 4849792 w 4849792"/>
              <a:gd name="connsiteY8" fmla="*/ 520861 h 5046562"/>
              <a:gd name="connsiteX9" fmla="*/ 4305782 w 4849792"/>
              <a:gd name="connsiteY9" fmla="*/ 520861 h 5046562"/>
              <a:gd name="connsiteX10" fmla="*/ 4305782 w 4849792"/>
              <a:gd name="connsiteY10" fmla="*/ 0 h 5046562"/>
              <a:gd name="connsiteX11" fmla="*/ 3264061 w 4849792"/>
              <a:gd name="connsiteY11" fmla="*/ 0 h 5046562"/>
              <a:gd name="connsiteX12" fmla="*/ 3264061 w 4849792"/>
              <a:gd name="connsiteY12" fmla="*/ 1666754 h 5046562"/>
              <a:gd name="connsiteX13" fmla="*/ 393539 w 4849792"/>
              <a:gd name="connsiteY13" fmla="*/ 1643605 h 5046562"/>
              <a:gd name="connsiteX14" fmla="*/ 405114 w 4849792"/>
              <a:gd name="connsiteY14" fmla="*/ 1805651 h 5046562"/>
              <a:gd name="connsiteX15" fmla="*/ 277792 w 4849792"/>
              <a:gd name="connsiteY15" fmla="*/ 3437681 h 5046562"/>
              <a:gd name="connsiteX16" fmla="*/ 92597 w 4849792"/>
              <a:gd name="connsiteY16" fmla="*/ 4629873 h 5046562"/>
              <a:gd name="connsiteX17" fmla="*/ 0 w 4849792"/>
              <a:gd name="connsiteY17" fmla="*/ 5034987 h 504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49792" h="5046562">
                <a:moveTo>
                  <a:pt x="0" y="5034987"/>
                </a:moveTo>
                <a:lnTo>
                  <a:pt x="914400" y="5034987"/>
                </a:lnTo>
                <a:lnTo>
                  <a:pt x="902825" y="4479402"/>
                </a:lnTo>
                <a:lnTo>
                  <a:pt x="2314936" y="4467828"/>
                </a:lnTo>
                <a:lnTo>
                  <a:pt x="2314936" y="5034987"/>
                </a:lnTo>
                <a:lnTo>
                  <a:pt x="3518704" y="5046562"/>
                </a:lnTo>
                <a:lnTo>
                  <a:pt x="3483980" y="3946967"/>
                </a:lnTo>
                <a:lnTo>
                  <a:pt x="4845030" y="3938768"/>
                </a:lnTo>
                <a:cubicBezTo>
                  <a:pt x="4846617" y="2799466"/>
                  <a:pt x="4848205" y="1660163"/>
                  <a:pt x="4849792" y="520861"/>
                </a:cubicBezTo>
                <a:lnTo>
                  <a:pt x="4305782" y="520861"/>
                </a:lnTo>
                <a:lnTo>
                  <a:pt x="4305782" y="0"/>
                </a:lnTo>
                <a:lnTo>
                  <a:pt x="3264061" y="0"/>
                </a:lnTo>
                <a:lnTo>
                  <a:pt x="3264061" y="1666754"/>
                </a:lnTo>
                <a:lnTo>
                  <a:pt x="393539" y="1643605"/>
                </a:lnTo>
                <a:lnTo>
                  <a:pt x="405114" y="1805651"/>
                </a:lnTo>
                <a:lnTo>
                  <a:pt x="277792" y="3437681"/>
                </a:lnTo>
                <a:lnTo>
                  <a:pt x="92597" y="4629873"/>
                </a:lnTo>
                <a:lnTo>
                  <a:pt x="0" y="5034987"/>
                </a:lnTo>
                <a:close/>
              </a:path>
            </a:pathLst>
          </a:custGeom>
          <a:noFill/>
          <a:ln w="57150">
            <a:solidFill>
              <a:srgbClr val="4A7EBB"/>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CF19E5E8-D616-47FB-BA5D-4309C36778FC}"/>
              </a:ext>
            </a:extLst>
          </p:cNvPr>
          <p:cNvGrpSpPr/>
          <p:nvPr/>
        </p:nvGrpSpPr>
        <p:grpSpPr>
          <a:xfrm>
            <a:off x="3703283" y="72699"/>
            <a:ext cx="3916716" cy="5489901"/>
            <a:chOff x="3684306" y="81987"/>
            <a:chExt cx="3916716" cy="5489901"/>
          </a:xfrm>
        </p:grpSpPr>
        <p:sp>
          <p:nvSpPr>
            <p:cNvPr id="2" name="TextBox 1">
              <a:extLst>
                <a:ext uri="{FF2B5EF4-FFF2-40B4-BE49-F238E27FC236}">
                  <a16:creationId xmlns:a16="http://schemas.microsoft.com/office/drawing/2014/main" id="{F2C4A950-A9BE-4A46-93CA-A0FE39C7F466}"/>
                </a:ext>
              </a:extLst>
            </p:cNvPr>
            <p:cNvSpPr txBox="1"/>
            <p:nvPr/>
          </p:nvSpPr>
          <p:spPr>
            <a:xfrm rot="16820925">
              <a:off x="3013096" y="4107240"/>
              <a:ext cx="1865639" cy="523220"/>
            </a:xfrm>
            <a:prstGeom prst="rect">
              <a:avLst/>
            </a:prstGeom>
            <a:noFill/>
          </p:spPr>
          <p:txBody>
            <a:bodyPr wrap="none" rtlCol="0">
              <a:spAutoFit/>
            </a:bodyPr>
            <a:lstStyle/>
            <a:p>
              <a:r>
                <a:rPr lang="en-US" sz="2800" b="1" dirty="0">
                  <a:solidFill>
                    <a:schemeClr val="accent1">
                      <a:lumMod val="50000"/>
                    </a:schemeClr>
                  </a:solidFill>
                  <a:latin typeface="+mj-lt"/>
                </a:rPr>
                <a:t>US Hwy 50 </a:t>
              </a:r>
            </a:p>
          </p:txBody>
        </p:sp>
        <p:sp>
          <p:nvSpPr>
            <p:cNvPr id="6" name="TextBox 5">
              <a:extLst>
                <a:ext uri="{FF2B5EF4-FFF2-40B4-BE49-F238E27FC236}">
                  <a16:creationId xmlns:a16="http://schemas.microsoft.com/office/drawing/2014/main" id="{89DA0BBB-99DE-4325-90A0-041D3E14DB10}"/>
                </a:ext>
              </a:extLst>
            </p:cNvPr>
            <p:cNvSpPr txBox="1"/>
            <p:nvPr/>
          </p:nvSpPr>
          <p:spPr>
            <a:xfrm>
              <a:off x="4371012" y="5110223"/>
              <a:ext cx="1907253" cy="461665"/>
            </a:xfrm>
            <a:prstGeom prst="rect">
              <a:avLst/>
            </a:prstGeom>
            <a:noFill/>
          </p:spPr>
          <p:txBody>
            <a:bodyPr wrap="none" rtlCol="0">
              <a:spAutoFit/>
            </a:bodyPr>
            <a:lstStyle/>
            <a:p>
              <a:r>
                <a:rPr lang="en-US" sz="2400" b="1" dirty="0">
                  <a:solidFill>
                    <a:schemeClr val="accent1">
                      <a:lumMod val="50000"/>
                    </a:schemeClr>
                  </a:solidFill>
                  <a:latin typeface="+mj-lt"/>
                </a:rPr>
                <a:t>Al Tahoe Blvd</a:t>
              </a:r>
            </a:p>
          </p:txBody>
        </p:sp>
        <p:sp>
          <p:nvSpPr>
            <p:cNvPr id="7" name="TextBox 6">
              <a:extLst>
                <a:ext uri="{FF2B5EF4-FFF2-40B4-BE49-F238E27FC236}">
                  <a16:creationId xmlns:a16="http://schemas.microsoft.com/office/drawing/2014/main" id="{78757DAF-458F-477E-AE56-E7D1A1C53444}"/>
                </a:ext>
              </a:extLst>
            </p:cNvPr>
            <p:cNvSpPr txBox="1"/>
            <p:nvPr/>
          </p:nvSpPr>
          <p:spPr>
            <a:xfrm>
              <a:off x="4371012" y="1524000"/>
              <a:ext cx="1444050" cy="461665"/>
            </a:xfrm>
            <a:prstGeom prst="rect">
              <a:avLst/>
            </a:prstGeom>
            <a:noFill/>
          </p:spPr>
          <p:txBody>
            <a:bodyPr wrap="none" rtlCol="0">
              <a:spAutoFit/>
            </a:bodyPr>
            <a:lstStyle/>
            <a:p>
              <a:r>
                <a:rPr lang="en-US" sz="2400" b="1" dirty="0">
                  <a:solidFill>
                    <a:schemeClr val="accent1">
                      <a:lumMod val="50000"/>
                    </a:schemeClr>
                  </a:solidFill>
                  <a:latin typeface="+mj-lt"/>
                </a:rPr>
                <a:t>Lyons Ave</a:t>
              </a:r>
            </a:p>
          </p:txBody>
        </p:sp>
        <p:sp>
          <p:nvSpPr>
            <p:cNvPr id="9" name="TextBox 8">
              <a:extLst>
                <a:ext uri="{FF2B5EF4-FFF2-40B4-BE49-F238E27FC236}">
                  <a16:creationId xmlns:a16="http://schemas.microsoft.com/office/drawing/2014/main" id="{C665487F-B4EB-426D-A6BF-405204E4C7E4}"/>
                </a:ext>
              </a:extLst>
            </p:cNvPr>
            <p:cNvSpPr txBox="1"/>
            <p:nvPr/>
          </p:nvSpPr>
          <p:spPr>
            <a:xfrm rot="16200000">
              <a:off x="6314421" y="537591"/>
              <a:ext cx="1742206" cy="830997"/>
            </a:xfrm>
            <a:prstGeom prst="rect">
              <a:avLst/>
            </a:prstGeom>
            <a:noFill/>
          </p:spPr>
          <p:txBody>
            <a:bodyPr wrap="square" rtlCol="0">
              <a:spAutoFit/>
            </a:bodyPr>
            <a:lstStyle/>
            <a:p>
              <a:pPr algn="ctr"/>
              <a:r>
                <a:rPr lang="en-US" sz="2400" b="1" dirty="0">
                  <a:solidFill>
                    <a:schemeClr val="accent1">
                      <a:lumMod val="50000"/>
                    </a:schemeClr>
                  </a:solidFill>
                  <a:latin typeface="+mj-lt"/>
                </a:rPr>
                <a:t>Rufus Allen Blvd</a:t>
              </a:r>
            </a:p>
          </p:txBody>
        </p:sp>
      </p:grpSp>
      <p:sp>
        <p:nvSpPr>
          <p:cNvPr id="11" name="TextBox 10">
            <a:extLst>
              <a:ext uri="{FF2B5EF4-FFF2-40B4-BE49-F238E27FC236}">
                <a16:creationId xmlns:a16="http://schemas.microsoft.com/office/drawing/2014/main" id="{AABACF2E-8CAE-459D-8C6D-D5E469C2BE36}"/>
              </a:ext>
            </a:extLst>
          </p:cNvPr>
          <p:cNvSpPr txBox="1"/>
          <p:nvPr/>
        </p:nvSpPr>
        <p:spPr>
          <a:xfrm>
            <a:off x="5479198" y="2743200"/>
            <a:ext cx="1907252" cy="584775"/>
          </a:xfrm>
          <a:prstGeom prst="rect">
            <a:avLst/>
          </a:prstGeom>
          <a:noFill/>
        </p:spPr>
        <p:txBody>
          <a:bodyPr wrap="square" rtlCol="0">
            <a:spAutoFit/>
          </a:bodyPr>
          <a:lstStyle/>
          <a:p>
            <a:pPr algn="ctr"/>
            <a:r>
              <a:rPr lang="en-US" sz="3200" dirty="0">
                <a:ln w="28575">
                  <a:solidFill>
                    <a:srgbClr val="4A7EBB">
                      <a:alpha val="80000"/>
                    </a:srgbClr>
                  </a:solidFill>
                </a:ln>
                <a:noFill/>
                <a:latin typeface="Arial Black" panose="020B0A04020102020204" pitchFamily="34" charset="0"/>
              </a:rPr>
              <a:t>LTUSD</a:t>
            </a:r>
          </a:p>
        </p:txBody>
      </p:sp>
      <p:sp>
        <p:nvSpPr>
          <p:cNvPr id="12" name="Star: 5 Points 11">
            <a:extLst>
              <a:ext uri="{FF2B5EF4-FFF2-40B4-BE49-F238E27FC236}">
                <a16:creationId xmlns:a16="http://schemas.microsoft.com/office/drawing/2014/main" id="{3B987387-C892-4A0E-B616-B6B1AFFDA563}"/>
              </a:ext>
            </a:extLst>
          </p:cNvPr>
          <p:cNvSpPr/>
          <p:nvPr/>
        </p:nvSpPr>
        <p:spPr>
          <a:xfrm>
            <a:off x="7203795" y="1599132"/>
            <a:ext cx="328270" cy="32827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D11049-E7E1-471A-A5CD-432081A43D15}"/>
              </a:ext>
            </a:extLst>
          </p:cNvPr>
          <p:cNvSpPr txBox="1"/>
          <p:nvPr/>
        </p:nvSpPr>
        <p:spPr>
          <a:xfrm>
            <a:off x="4766805" y="4778573"/>
            <a:ext cx="1605420" cy="307777"/>
          </a:xfrm>
          <a:prstGeom prst="rect">
            <a:avLst/>
          </a:prstGeom>
          <a:noFill/>
        </p:spPr>
        <p:txBody>
          <a:bodyPr wrap="square" rtlCol="0">
            <a:spAutoFit/>
          </a:bodyPr>
          <a:lstStyle/>
          <a:p>
            <a:pPr algn="ctr"/>
            <a:r>
              <a:rPr lang="en-US" sz="1400" dirty="0">
                <a:solidFill>
                  <a:schemeClr val="accent1">
                    <a:lumMod val="50000"/>
                  </a:schemeClr>
                </a:solidFill>
                <a:latin typeface="Calibri Light" panose="020F0302020204030204" pitchFamily="34" charset="0"/>
                <a:cs typeface="Calibri Light" panose="020F0302020204030204" pitchFamily="34" charset="0"/>
              </a:rPr>
              <a:t>District 3 LTUSD</a:t>
            </a:r>
          </a:p>
        </p:txBody>
      </p:sp>
      <p:sp>
        <p:nvSpPr>
          <p:cNvPr id="14" name="Rectangle 13">
            <a:extLst>
              <a:ext uri="{FF2B5EF4-FFF2-40B4-BE49-F238E27FC236}">
                <a16:creationId xmlns:a16="http://schemas.microsoft.com/office/drawing/2014/main" id="{BB1F9CF1-6186-449A-8CEA-6E7CB9BD050F}"/>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53909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65AE1-DE37-4992-8B40-7F41059C5847}"/>
              </a:ext>
            </a:extLst>
          </p:cNvPr>
          <p:cNvSpPr/>
          <p:nvPr/>
        </p:nvSpPr>
        <p:spPr>
          <a:xfrm>
            <a:off x="0" y="-41275"/>
            <a:ext cx="12039599" cy="6858000"/>
          </a:xfrm>
          <a:prstGeom prst="rect">
            <a:avLst/>
          </a:prstGeo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56B7CD3-4175-498F-9C19-CDE0ABA83537}"/>
              </a:ext>
            </a:extLst>
          </p:cNvPr>
          <p:cNvCxnSpPr/>
          <p:nvPr/>
        </p:nvCxnSpPr>
        <p:spPr>
          <a:xfrm>
            <a:off x="9601200" y="2667000"/>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A5BF54B-D266-4183-9CB8-3B2516F9160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4350" y="4540189"/>
            <a:ext cx="8153400" cy="1778121"/>
          </a:xfrm>
          <a:prstGeom prst="rect">
            <a:avLst/>
          </a:prstGeom>
        </p:spPr>
      </p:pic>
      <p:pic>
        <p:nvPicPr>
          <p:cNvPr id="9" name="Picture 8">
            <a:extLst>
              <a:ext uri="{FF2B5EF4-FFF2-40B4-BE49-F238E27FC236}">
                <a16:creationId xmlns:a16="http://schemas.microsoft.com/office/drawing/2014/main" id="{7D6F1044-FE24-4018-8ECB-749F7992A41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67800" y="4648200"/>
            <a:ext cx="3067050" cy="590497"/>
          </a:xfrm>
          <a:prstGeom prst="rect">
            <a:avLst/>
          </a:prstGeom>
        </p:spPr>
      </p:pic>
      <p:pic>
        <p:nvPicPr>
          <p:cNvPr id="10" name="Picture 9">
            <a:extLst>
              <a:ext uri="{FF2B5EF4-FFF2-40B4-BE49-F238E27FC236}">
                <a16:creationId xmlns:a16="http://schemas.microsoft.com/office/drawing/2014/main" id="{C74FFCA8-3EA7-4F58-87D0-BB5902B5A3B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30366" y="5583402"/>
            <a:ext cx="3075909" cy="853692"/>
          </a:xfrm>
          <a:prstGeom prst="rect">
            <a:avLst/>
          </a:prstGeom>
        </p:spPr>
      </p:pic>
      <p:pic>
        <p:nvPicPr>
          <p:cNvPr id="1026" name="Picture 2" descr="roof pitch Isaiah Industries Classic Metal Roofing Systems of KY">
            <a:extLst>
              <a:ext uri="{FF2B5EF4-FFF2-40B4-BE49-F238E27FC236}">
                <a16:creationId xmlns:a16="http://schemas.microsoft.com/office/drawing/2014/main" id="{0AC28DE4-90BF-479E-ADCA-5C327559F9C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CrisscrossEtching trans="43000" pressure="0"/>
                    </a14:imgEffect>
                  </a14:imgLayer>
                </a14:imgProps>
              </a:ext>
              <a:ext uri="{28A0092B-C50C-407E-A947-70E740481C1C}">
                <a14:useLocalDpi xmlns:a14="http://schemas.microsoft.com/office/drawing/2010/main"/>
              </a:ext>
            </a:extLst>
          </a:blip>
          <a:srcRect/>
          <a:stretch>
            <a:fillRect/>
          </a:stretch>
        </p:blipFill>
        <p:spPr bwMode="auto">
          <a:xfrm>
            <a:off x="8187014" y="1294435"/>
            <a:ext cx="3742772" cy="24860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92F7F31-64B6-4B37-9CF5-B4ECB4B69922}"/>
              </a:ext>
            </a:extLst>
          </p:cNvPr>
          <p:cNvSpPr/>
          <p:nvPr/>
        </p:nvSpPr>
        <p:spPr>
          <a:xfrm>
            <a:off x="8199552" y="2419108"/>
            <a:ext cx="3730233" cy="587898"/>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19" name="Rectangle 18">
            <a:extLst>
              <a:ext uri="{FF2B5EF4-FFF2-40B4-BE49-F238E27FC236}">
                <a16:creationId xmlns:a16="http://schemas.microsoft.com/office/drawing/2014/main" id="{8AAB88BE-F363-438D-98F1-9350046C11F4}"/>
              </a:ext>
            </a:extLst>
          </p:cNvPr>
          <p:cNvSpPr/>
          <p:nvPr/>
        </p:nvSpPr>
        <p:spPr>
          <a:xfrm>
            <a:off x="8763000" y="2023641"/>
            <a:ext cx="1295400" cy="391609"/>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7EE2CA8-BD8A-4561-A49F-3A9334CC52CC}"/>
              </a:ext>
            </a:extLst>
          </p:cNvPr>
          <p:cNvGrpSpPr/>
          <p:nvPr/>
        </p:nvGrpSpPr>
        <p:grpSpPr>
          <a:xfrm>
            <a:off x="381000" y="949124"/>
            <a:ext cx="7543800" cy="3013276"/>
            <a:chOff x="381000" y="949124"/>
            <a:chExt cx="7543800" cy="3013276"/>
          </a:xfrm>
        </p:grpSpPr>
        <p:pic>
          <p:nvPicPr>
            <p:cNvPr id="3" name="Picture 2">
              <a:extLst>
                <a:ext uri="{FF2B5EF4-FFF2-40B4-BE49-F238E27FC236}">
                  <a16:creationId xmlns:a16="http://schemas.microsoft.com/office/drawing/2014/main" id="{F945B708-527A-4596-A02A-AB2703F73DD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81000" y="1600200"/>
              <a:ext cx="7543800" cy="2362200"/>
            </a:xfrm>
            <a:prstGeom prst="rect">
              <a:avLst/>
            </a:prstGeom>
          </p:spPr>
        </p:pic>
        <p:cxnSp>
          <p:nvCxnSpPr>
            <p:cNvPr id="22" name="Straight Connector 21">
              <a:extLst>
                <a:ext uri="{FF2B5EF4-FFF2-40B4-BE49-F238E27FC236}">
                  <a16:creationId xmlns:a16="http://schemas.microsoft.com/office/drawing/2014/main" id="{B4AC2964-C485-42B9-8B62-106BBA193AC5}"/>
                </a:ext>
              </a:extLst>
            </p:cNvPr>
            <p:cNvCxnSpPr>
              <a:cxnSpLocks/>
            </p:cNvCxnSpPr>
            <p:nvPr/>
          </p:nvCxnSpPr>
          <p:spPr>
            <a:xfrm flipV="1">
              <a:off x="573043" y="949325"/>
              <a:ext cx="3408049" cy="1955440"/>
            </a:xfrm>
            <a:prstGeom prst="line">
              <a:avLst/>
            </a:prstGeom>
            <a:ln w="12700">
              <a:solidFill>
                <a:srgbClr val="7030A0">
                  <a:alpha val="62000"/>
                </a:srgbClr>
              </a:solidFill>
              <a:prstDash val="dashDot"/>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438BACC-1400-444C-8944-A2596BA0DA13}"/>
                </a:ext>
              </a:extLst>
            </p:cNvPr>
            <p:cNvCxnSpPr>
              <a:cxnSpLocks/>
            </p:cNvCxnSpPr>
            <p:nvPr/>
          </p:nvCxnSpPr>
          <p:spPr>
            <a:xfrm flipH="1" flipV="1">
              <a:off x="3972461" y="949124"/>
              <a:ext cx="3252374" cy="1866117"/>
            </a:xfrm>
            <a:prstGeom prst="line">
              <a:avLst/>
            </a:prstGeom>
            <a:ln w="12700">
              <a:solidFill>
                <a:srgbClr val="7030A0">
                  <a:alpha val="62000"/>
                </a:srgbClr>
              </a:solidFill>
              <a:prstDash val="dashDot"/>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65DF665-EC74-4C9F-BB73-B48F86B1CA02}"/>
                </a:ext>
              </a:extLst>
            </p:cNvPr>
            <p:cNvSpPr txBox="1"/>
            <p:nvPr/>
          </p:nvSpPr>
          <p:spPr>
            <a:xfrm rot="21114330">
              <a:off x="1151925" y="2382151"/>
              <a:ext cx="736099" cy="461665"/>
            </a:xfrm>
            <a:prstGeom prst="rect">
              <a:avLst/>
            </a:prstGeom>
            <a:noFill/>
          </p:spPr>
          <p:txBody>
            <a:bodyPr wrap="none" rtlCol="0">
              <a:spAutoFit/>
            </a:bodyPr>
            <a:lstStyle/>
            <a:p>
              <a:r>
                <a:rPr lang="en-US" sz="2400" b="1" dirty="0">
                  <a:solidFill>
                    <a:schemeClr val="accent1">
                      <a:lumMod val="50000"/>
                    </a:schemeClr>
                  </a:solidFill>
                  <a:latin typeface="+mj-lt"/>
                </a:rPr>
                <a:t>2:12</a:t>
              </a:r>
            </a:p>
          </p:txBody>
        </p:sp>
        <p:sp>
          <p:nvSpPr>
            <p:cNvPr id="33" name="TextBox 32">
              <a:extLst>
                <a:ext uri="{FF2B5EF4-FFF2-40B4-BE49-F238E27FC236}">
                  <a16:creationId xmlns:a16="http://schemas.microsoft.com/office/drawing/2014/main" id="{68738EAA-FF65-4AE8-B1F2-79440B9FA4A5}"/>
                </a:ext>
              </a:extLst>
            </p:cNvPr>
            <p:cNvSpPr txBox="1"/>
            <p:nvPr/>
          </p:nvSpPr>
          <p:spPr>
            <a:xfrm rot="862321">
              <a:off x="3596269" y="1593546"/>
              <a:ext cx="736099" cy="461665"/>
            </a:xfrm>
            <a:prstGeom prst="rect">
              <a:avLst/>
            </a:prstGeom>
            <a:noFill/>
          </p:spPr>
          <p:txBody>
            <a:bodyPr wrap="none" rtlCol="0">
              <a:spAutoFit/>
            </a:bodyPr>
            <a:lstStyle/>
            <a:p>
              <a:r>
                <a:rPr lang="en-US" sz="2400" b="1" dirty="0">
                  <a:solidFill>
                    <a:schemeClr val="accent1">
                      <a:lumMod val="50000"/>
                    </a:schemeClr>
                  </a:solidFill>
                  <a:latin typeface="+mj-lt"/>
                </a:rPr>
                <a:t>3:12</a:t>
              </a:r>
            </a:p>
          </p:txBody>
        </p:sp>
        <p:sp>
          <p:nvSpPr>
            <p:cNvPr id="34" name="TextBox 33">
              <a:extLst>
                <a:ext uri="{FF2B5EF4-FFF2-40B4-BE49-F238E27FC236}">
                  <a16:creationId xmlns:a16="http://schemas.microsoft.com/office/drawing/2014/main" id="{BE2C34A0-E5C5-4F0C-81F5-2196BEAAE77A}"/>
                </a:ext>
              </a:extLst>
            </p:cNvPr>
            <p:cNvSpPr txBox="1"/>
            <p:nvPr/>
          </p:nvSpPr>
          <p:spPr>
            <a:xfrm rot="19800000">
              <a:off x="2750464" y="1191219"/>
              <a:ext cx="596638" cy="369332"/>
            </a:xfrm>
            <a:prstGeom prst="rect">
              <a:avLst/>
            </a:prstGeom>
            <a:noFill/>
          </p:spPr>
          <p:txBody>
            <a:bodyPr wrap="none" rtlCol="0">
              <a:spAutoFit/>
            </a:bodyPr>
            <a:lstStyle/>
            <a:p>
              <a:r>
                <a:rPr lang="en-US" dirty="0">
                  <a:solidFill>
                    <a:srgbClr val="7030A0"/>
                  </a:solidFill>
                  <a:latin typeface="Calibri Light" panose="020F0302020204030204" pitchFamily="34" charset="0"/>
                  <a:cs typeface="Calibri Light" panose="020F0302020204030204" pitchFamily="34" charset="0"/>
                </a:rPr>
                <a:t>7:12</a:t>
              </a:r>
            </a:p>
          </p:txBody>
        </p:sp>
      </p:grpSp>
      <p:cxnSp>
        <p:nvCxnSpPr>
          <p:cNvPr id="46" name="Straight Arrow Connector 45">
            <a:extLst>
              <a:ext uri="{FF2B5EF4-FFF2-40B4-BE49-F238E27FC236}">
                <a16:creationId xmlns:a16="http://schemas.microsoft.com/office/drawing/2014/main" id="{7EC292A9-1F47-4213-ADCE-8CDFB6C41A75}"/>
              </a:ext>
            </a:extLst>
          </p:cNvPr>
          <p:cNvCxnSpPr>
            <a:cxnSpLocks/>
          </p:cNvCxnSpPr>
          <p:nvPr/>
        </p:nvCxnSpPr>
        <p:spPr>
          <a:xfrm>
            <a:off x="9220200" y="1190625"/>
            <a:ext cx="0" cy="8330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F98B609-0F42-4D32-B9D0-4EF689D7AC6F}"/>
              </a:ext>
            </a:extLst>
          </p:cNvPr>
          <p:cNvCxnSpPr>
            <a:cxnSpLocks/>
          </p:cNvCxnSpPr>
          <p:nvPr/>
        </p:nvCxnSpPr>
        <p:spPr>
          <a:xfrm>
            <a:off x="10958236" y="1190625"/>
            <a:ext cx="0" cy="12246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F7775EBF-2D65-4CB7-B25A-B241BEB3FDEC}"/>
              </a:ext>
            </a:extLst>
          </p:cNvPr>
          <p:cNvGrpSpPr/>
          <p:nvPr/>
        </p:nvGrpSpPr>
        <p:grpSpPr>
          <a:xfrm>
            <a:off x="8541603" y="786726"/>
            <a:ext cx="1295400" cy="393538"/>
            <a:chOff x="8763000" y="451413"/>
            <a:chExt cx="1295400" cy="393538"/>
          </a:xfrm>
        </p:grpSpPr>
        <p:sp>
          <p:nvSpPr>
            <p:cNvPr id="30" name="Rectangle 29">
              <a:extLst>
                <a:ext uri="{FF2B5EF4-FFF2-40B4-BE49-F238E27FC236}">
                  <a16:creationId xmlns:a16="http://schemas.microsoft.com/office/drawing/2014/main" id="{8CA11BBF-1D73-4E7E-BCE0-6979C84B40EF}"/>
                </a:ext>
              </a:extLst>
            </p:cNvPr>
            <p:cNvSpPr/>
            <p:nvPr/>
          </p:nvSpPr>
          <p:spPr>
            <a:xfrm>
              <a:off x="8763000" y="451413"/>
              <a:ext cx="1295400" cy="391609"/>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24CB637-33F3-41A0-ADE9-451D9DD43AFF}"/>
                </a:ext>
              </a:extLst>
            </p:cNvPr>
            <p:cNvSpPr txBox="1"/>
            <p:nvPr/>
          </p:nvSpPr>
          <p:spPr>
            <a:xfrm>
              <a:off x="8814062" y="475619"/>
              <a:ext cx="1244338" cy="369332"/>
            </a:xfrm>
            <a:prstGeom prst="rect">
              <a:avLst/>
            </a:prstGeom>
            <a:noFill/>
          </p:spPr>
          <p:txBody>
            <a:bodyPr wrap="square" rtlCol="0">
              <a:spAutoFit/>
            </a:bodyPr>
            <a:lstStyle/>
            <a:p>
              <a:pPr algn="ctr"/>
              <a:r>
                <a:rPr lang="en-US" dirty="0">
                  <a:latin typeface="Calibri Light" panose="020F0302020204030204" pitchFamily="34" charset="0"/>
                  <a:cs typeface="Calibri Light" panose="020F0302020204030204" pitchFamily="34" charset="0"/>
                </a:rPr>
                <a:t>Proposed</a:t>
              </a:r>
            </a:p>
          </p:txBody>
        </p:sp>
      </p:grpSp>
      <p:grpSp>
        <p:nvGrpSpPr>
          <p:cNvPr id="37" name="Group 36">
            <a:extLst>
              <a:ext uri="{FF2B5EF4-FFF2-40B4-BE49-F238E27FC236}">
                <a16:creationId xmlns:a16="http://schemas.microsoft.com/office/drawing/2014/main" id="{EDA6BE27-24F5-4065-8196-74AD1A5E834D}"/>
              </a:ext>
            </a:extLst>
          </p:cNvPr>
          <p:cNvGrpSpPr/>
          <p:nvPr/>
        </p:nvGrpSpPr>
        <p:grpSpPr>
          <a:xfrm>
            <a:off x="9929536" y="791427"/>
            <a:ext cx="2057400" cy="411617"/>
            <a:chOff x="7924800" y="342558"/>
            <a:chExt cx="2057400" cy="411617"/>
          </a:xfrm>
        </p:grpSpPr>
        <p:sp>
          <p:nvSpPr>
            <p:cNvPr id="31" name="Rectangle 30">
              <a:extLst>
                <a:ext uri="{FF2B5EF4-FFF2-40B4-BE49-F238E27FC236}">
                  <a16:creationId xmlns:a16="http://schemas.microsoft.com/office/drawing/2014/main" id="{8EA7C3AB-54E2-4973-9176-DE6EC398030C}"/>
                </a:ext>
              </a:extLst>
            </p:cNvPr>
            <p:cNvSpPr/>
            <p:nvPr/>
          </p:nvSpPr>
          <p:spPr>
            <a:xfrm>
              <a:off x="7924800" y="342558"/>
              <a:ext cx="2057400" cy="391609"/>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2AC01BE-369B-425A-9D09-CAC83B256513}"/>
                </a:ext>
              </a:extLst>
            </p:cNvPr>
            <p:cNvSpPr txBox="1"/>
            <p:nvPr/>
          </p:nvSpPr>
          <p:spPr>
            <a:xfrm>
              <a:off x="7924800" y="384843"/>
              <a:ext cx="2057400" cy="369332"/>
            </a:xfrm>
            <a:prstGeom prst="rect">
              <a:avLst/>
            </a:prstGeom>
            <a:noFill/>
          </p:spPr>
          <p:txBody>
            <a:bodyPr wrap="square" rtlCol="0">
              <a:spAutoFit/>
            </a:bodyPr>
            <a:lstStyle/>
            <a:p>
              <a:pPr algn="ctr"/>
              <a:r>
                <a:rPr lang="en-US" dirty="0">
                  <a:latin typeface="Calibri Light" panose="020F0302020204030204" pitchFamily="34" charset="0"/>
                  <a:cs typeface="Calibri Light" panose="020F0302020204030204" pitchFamily="34" charset="0"/>
                </a:rPr>
                <a:t>CP Design Standard</a:t>
              </a:r>
            </a:p>
          </p:txBody>
        </p:sp>
      </p:grpSp>
      <p:sp>
        <p:nvSpPr>
          <p:cNvPr id="50" name="Rectangle 49">
            <a:extLst>
              <a:ext uri="{FF2B5EF4-FFF2-40B4-BE49-F238E27FC236}">
                <a16:creationId xmlns:a16="http://schemas.microsoft.com/office/drawing/2014/main" id="{BD714EFD-AB8C-440C-AA5C-1EDEA533EAF3}"/>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
        <p:nvSpPr>
          <p:cNvPr id="51" name="TextBox 50">
            <a:extLst>
              <a:ext uri="{FF2B5EF4-FFF2-40B4-BE49-F238E27FC236}">
                <a16:creationId xmlns:a16="http://schemas.microsoft.com/office/drawing/2014/main" id="{DD22135E-98A4-47E8-84DD-3DA626E24CD2}"/>
              </a:ext>
            </a:extLst>
          </p:cNvPr>
          <p:cNvSpPr txBox="1"/>
          <p:nvPr/>
        </p:nvSpPr>
        <p:spPr>
          <a:xfrm>
            <a:off x="450010" y="3890257"/>
            <a:ext cx="2356158" cy="461665"/>
          </a:xfrm>
          <a:prstGeom prst="rect">
            <a:avLst/>
          </a:prstGeom>
          <a:noFill/>
        </p:spPr>
        <p:txBody>
          <a:bodyPr wrap="none" rtlCol="0">
            <a:spAutoFit/>
          </a:bodyPr>
          <a:lstStyle/>
          <a:p>
            <a:r>
              <a:rPr lang="en-US" sz="2400" dirty="0">
                <a:solidFill>
                  <a:schemeClr val="accent1">
                    <a:lumMod val="50000"/>
                  </a:schemeClr>
                </a:solidFill>
                <a:latin typeface="+mj-lt"/>
              </a:rPr>
              <a:t>West (Lyons Ave)</a:t>
            </a:r>
          </a:p>
        </p:txBody>
      </p:sp>
      <p:sp>
        <p:nvSpPr>
          <p:cNvPr id="52" name="TextBox 51">
            <a:extLst>
              <a:ext uri="{FF2B5EF4-FFF2-40B4-BE49-F238E27FC236}">
                <a16:creationId xmlns:a16="http://schemas.microsoft.com/office/drawing/2014/main" id="{2CBCAD99-367D-4FDF-A03F-9B961867EB7D}"/>
              </a:ext>
            </a:extLst>
          </p:cNvPr>
          <p:cNvSpPr txBox="1"/>
          <p:nvPr/>
        </p:nvSpPr>
        <p:spPr>
          <a:xfrm>
            <a:off x="450010" y="6010248"/>
            <a:ext cx="917239" cy="461665"/>
          </a:xfrm>
          <a:prstGeom prst="rect">
            <a:avLst/>
          </a:prstGeom>
          <a:noFill/>
        </p:spPr>
        <p:txBody>
          <a:bodyPr wrap="none" rtlCol="0">
            <a:spAutoFit/>
          </a:bodyPr>
          <a:lstStyle/>
          <a:p>
            <a:r>
              <a:rPr lang="en-US" sz="2400" dirty="0">
                <a:solidFill>
                  <a:schemeClr val="accent1">
                    <a:lumMod val="50000"/>
                  </a:schemeClr>
                </a:solidFill>
                <a:latin typeface="+mj-lt"/>
              </a:rPr>
              <a:t>North</a:t>
            </a:r>
          </a:p>
        </p:txBody>
      </p:sp>
      <p:sp>
        <p:nvSpPr>
          <p:cNvPr id="54" name="TextBox 53">
            <a:extLst>
              <a:ext uri="{FF2B5EF4-FFF2-40B4-BE49-F238E27FC236}">
                <a16:creationId xmlns:a16="http://schemas.microsoft.com/office/drawing/2014/main" id="{CB9AEBEB-6ABD-43C0-9E14-4086DA6AF1A4}"/>
              </a:ext>
            </a:extLst>
          </p:cNvPr>
          <p:cNvSpPr txBox="1"/>
          <p:nvPr/>
        </p:nvSpPr>
        <p:spPr>
          <a:xfrm>
            <a:off x="9067800" y="6251451"/>
            <a:ext cx="697050" cy="461665"/>
          </a:xfrm>
          <a:prstGeom prst="rect">
            <a:avLst/>
          </a:prstGeom>
          <a:noFill/>
        </p:spPr>
        <p:txBody>
          <a:bodyPr wrap="none" rtlCol="0">
            <a:spAutoFit/>
          </a:bodyPr>
          <a:lstStyle/>
          <a:p>
            <a:r>
              <a:rPr lang="en-US" sz="2400" dirty="0">
                <a:solidFill>
                  <a:schemeClr val="accent1">
                    <a:lumMod val="50000"/>
                  </a:schemeClr>
                </a:solidFill>
                <a:latin typeface="+mj-lt"/>
              </a:rPr>
              <a:t>East</a:t>
            </a:r>
          </a:p>
        </p:txBody>
      </p:sp>
      <p:sp>
        <p:nvSpPr>
          <p:cNvPr id="55" name="TextBox 54">
            <a:extLst>
              <a:ext uri="{FF2B5EF4-FFF2-40B4-BE49-F238E27FC236}">
                <a16:creationId xmlns:a16="http://schemas.microsoft.com/office/drawing/2014/main" id="{EB992AD4-8369-40C8-84E3-452A5CC3E480}"/>
              </a:ext>
            </a:extLst>
          </p:cNvPr>
          <p:cNvSpPr txBox="1"/>
          <p:nvPr/>
        </p:nvSpPr>
        <p:spPr>
          <a:xfrm>
            <a:off x="9067800" y="5127992"/>
            <a:ext cx="914033" cy="461665"/>
          </a:xfrm>
          <a:prstGeom prst="rect">
            <a:avLst/>
          </a:prstGeom>
          <a:noFill/>
        </p:spPr>
        <p:txBody>
          <a:bodyPr wrap="none" rtlCol="0">
            <a:spAutoFit/>
          </a:bodyPr>
          <a:lstStyle/>
          <a:p>
            <a:r>
              <a:rPr lang="en-US" sz="2400" dirty="0">
                <a:solidFill>
                  <a:schemeClr val="accent1">
                    <a:lumMod val="50000"/>
                  </a:schemeClr>
                </a:solidFill>
                <a:latin typeface="+mj-lt"/>
              </a:rPr>
              <a:t>South</a:t>
            </a:r>
          </a:p>
        </p:txBody>
      </p:sp>
    </p:spTree>
    <p:extLst>
      <p:ext uri="{BB962C8B-B14F-4D97-AF65-F5344CB8AC3E}">
        <p14:creationId xmlns:p14="http://schemas.microsoft.com/office/powerpoint/2010/main" val="102840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65AE1-DE37-4992-8B40-7F41059C5847}"/>
              </a:ext>
            </a:extLst>
          </p:cNvPr>
          <p:cNvSpPr/>
          <p:nvPr/>
        </p:nvSpPr>
        <p:spPr>
          <a:xfrm>
            <a:off x="0" y="0"/>
            <a:ext cx="12039600" cy="6858000"/>
          </a:xfrm>
          <a:prstGeom prst="rect">
            <a:avLst/>
          </a:prstGeo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3D5B8C3-8857-4FE9-82CC-FD0E538BD16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59732"/>
            <a:ext cx="12192000" cy="6811131"/>
          </a:xfrm>
          <a:prstGeom prst="rect">
            <a:avLst/>
          </a:prstGeom>
        </p:spPr>
      </p:pic>
      <p:sp>
        <p:nvSpPr>
          <p:cNvPr id="3" name="Rectangle 2">
            <a:extLst>
              <a:ext uri="{FF2B5EF4-FFF2-40B4-BE49-F238E27FC236}">
                <a16:creationId xmlns:a16="http://schemas.microsoft.com/office/drawing/2014/main" id="{2713EC6B-8A9C-4184-82D3-CD4DB4AE6629}"/>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235370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4ED4-5D53-453C-B707-319D1BE48287}"/>
              </a:ext>
            </a:extLst>
          </p:cNvPr>
          <p:cNvSpPr>
            <a:spLocks noGrp="1"/>
          </p:cNvSpPr>
          <p:nvPr>
            <p:ph type="title"/>
          </p:nvPr>
        </p:nvSpPr>
        <p:spPr>
          <a:xfrm>
            <a:off x="4114800" y="147446"/>
            <a:ext cx="7620000" cy="1143000"/>
          </a:xfrm>
        </p:spPr>
        <p:txBody>
          <a:bodyPr/>
          <a:lstStyle/>
          <a:p>
            <a:r>
              <a:rPr lang="en-US" dirty="0"/>
              <a:t>Background</a:t>
            </a:r>
          </a:p>
        </p:txBody>
      </p:sp>
      <p:sp>
        <p:nvSpPr>
          <p:cNvPr id="6" name="Content Placeholder 5">
            <a:extLst>
              <a:ext uri="{FF2B5EF4-FFF2-40B4-BE49-F238E27FC236}">
                <a16:creationId xmlns:a16="http://schemas.microsoft.com/office/drawing/2014/main" id="{0482D305-7A40-425D-801C-C3CB3244AF8C}"/>
              </a:ext>
            </a:extLst>
          </p:cNvPr>
          <p:cNvSpPr>
            <a:spLocks noGrp="1"/>
          </p:cNvSpPr>
          <p:nvPr>
            <p:ph sz="half" idx="1"/>
          </p:nvPr>
        </p:nvSpPr>
        <p:spPr>
          <a:xfrm>
            <a:off x="5197000" y="1331308"/>
            <a:ext cx="5384800" cy="4525963"/>
          </a:xfrm>
        </p:spPr>
        <p:txBody>
          <a:bodyPr>
            <a:normAutofit fontScale="92500" lnSpcReduction="10000"/>
          </a:bodyPr>
          <a:lstStyle/>
          <a:p>
            <a:pPr marL="0" indent="0" algn="ctr">
              <a:buNone/>
            </a:pPr>
            <a:r>
              <a:rPr lang="en-US" sz="3500" u="sng" dirty="0"/>
              <a:t>BATCP District 4 Standards</a:t>
            </a:r>
          </a:p>
          <a:p>
            <a:pPr marL="0" indent="0">
              <a:buNone/>
            </a:pPr>
            <a:endParaRPr lang="en-US" sz="1700" dirty="0"/>
          </a:p>
          <a:p>
            <a:pPr marL="0" indent="0">
              <a:buNone/>
            </a:pPr>
            <a:r>
              <a:rPr lang="en-US" b="1" dirty="0"/>
              <a:t>District 4 Design Standard</a:t>
            </a:r>
          </a:p>
          <a:p>
            <a:r>
              <a:rPr lang="en-US" sz="2600" dirty="0"/>
              <a:t>Applies District-wide</a:t>
            </a:r>
          </a:p>
          <a:p>
            <a:r>
              <a:rPr lang="en-US" sz="2600" dirty="0"/>
              <a:t>Required Roof Pitch between 7:12 and 12:12</a:t>
            </a:r>
          </a:p>
          <a:p>
            <a:endParaRPr lang="en-US" sz="1500" dirty="0"/>
          </a:p>
          <a:p>
            <a:pPr marL="0" indent="0">
              <a:buNone/>
            </a:pPr>
            <a:r>
              <a:rPr lang="en-US" b="1" dirty="0"/>
              <a:t>Special Height Standard</a:t>
            </a:r>
          </a:p>
          <a:p>
            <a:r>
              <a:rPr lang="en-US" sz="2600" dirty="0"/>
              <a:t>Applies just to Lake Tahoe Community College property</a:t>
            </a:r>
          </a:p>
          <a:p>
            <a:r>
              <a:rPr lang="en-US" sz="2600" dirty="0"/>
              <a:t>Allows divergence on a case-by-case basis</a:t>
            </a:r>
          </a:p>
        </p:txBody>
      </p:sp>
      <p:sp>
        <p:nvSpPr>
          <p:cNvPr id="22" name="Rectangle 21">
            <a:extLst>
              <a:ext uri="{FF2B5EF4-FFF2-40B4-BE49-F238E27FC236}">
                <a16:creationId xmlns:a16="http://schemas.microsoft.com/office/drawing/2014/main" id="{8971F5B3-67B9-4C7B-BFD1-2146FB55EF1C}"/>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grpSp>
        <p:nvGrpSpPr>
          <p:cNvPr id="23" name="Group 22">
            <a:extLst>
              <a:ext uri="{FF2B5EF4-FFF2-40B4-BE49-F238E27FC236}">
                <a16:creationId xmlns:a16="http://schemas.microsoft.com/office/drawing/2014/main" id="{A39AAE32-6F45-49DC-B32E-1DD360FEB097}"/>
              </a:ext>
            </a:extLst>
          </p:cNvPr>
          <p:cNvGrpSpPr/>
          <p:nvPr/>
        </p:nvGrpSpPr>
        <p:grpSpPr>
          <a:xfrm>
            <a:off x="318176" y="762000"/>
            <a:ext cx="3657600" cy="5589639"/>
            <a:chOff x="8303870" y="501336"/>
            <a:chExt cx="3657600" cy="5589639"/>
          </a:xfrm>
        </p:grpSpPr>
        <p:pic>
          <p:nvPicPr>
            <p:cNvPr id="24" name="Picture 23">
              <a:extLst>
                <a:ext uri="{FF2B5EF4-FFF2-40B4-BE49-F238E27FC236}">
                  <a16:creationId xmlns:a16="http://schemas.microsoft.com/office/drawing/2014/main" id="{67528401-4BC6-42DC-8149-D132892552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303870" y="501336"/>
              <a:ext cx="3657600" cy="5589639"/>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47ADDE92-017A-4825-BCE8-B1DB0E76743B}"/>
                </a:ext>
              </a:extLst>
            </p:cNvPr>
            <p:cNvSpPr txBox="1"/>
            <p:nvPr/>
          </p:nvSpPr>
          <p:spPr>
            <a:xfrm rot="18174368">
              <a:off x="8137189" y="3906918"/>
              <a:ext cx="1358691" cy="342083"/>
            </a:xfrm>
            <a:prstGeom prst="rect">
              <a:avLst/>
            </a:prstGeom>
            <a:noFill/>
          </p:spPr>
          <p:txBody>
            <a:bodyPr wrap="none" rtlCol="0">
              <a:spAutoFit/>
            </a:bodyPr>
            <a:lstStyle/>
            <a:p>
              <a:r>
                <a:rPr lang="en-US" sz="1050" dirty="0"/>
                <a:t>US Highway 50</a:t>
              </a:r>
            </a:p>
          </p:txBody>
        </p:sp>
        <p:sp>
          <p:nvSpPr>
            <p:cNvPr id="26" name="Rectangle: Rounded Corners 25">
              <a:extLst>
                <a:ext uri="{FF2B5EF4-FFF2-40B4-BE49-F238E27FC236}">
                  <a16:creationId xmlns:a16="http://schemas.microsoft.com/office/drawing/2014/main" id="{19C8D846-7998-4E06-84C0-F8BB6B8BC87D}"/>
                </a:ext>
              </a:extLst>
            </p:cNvPr>
            <p:cNvSpPr/>
            <p:nvPr/>
          </p:nvSpPr>
          <p:spPr>
            <a:xfrm>
              <a:off x="8440871" y="5083263"/>
              <a:ext cx="1511201" cy="747297"/>
            </a:xfrm>
            <a:prstGeom prst="roundRect">
              <a:avLst>
                <a:gd name="adj" fmla="val 89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a:extLst>
                <a:ext uri="{FF2B5EF4-FFF2-40B4-BE49-F238E27FC236}">
                  <a16:creationId xmlns:a16="http://schemas.microsoft.com/office/drawing/2014/main" id="{24771571-918B-43C7-9E79-082CE3EF14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07173" y="5188218"/>
              <a:ext cx="249099" cy="2490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BAE3F66D-B88D-4F5F-AE43-ABBD3A7F741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5098" y="5481821"/>
              <a:ext cx="249099" cy="24909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1154012-C181-49F9-A8BB-D2FA51A2A5DB}"/>
                </a:ext>
              </a:extLst>
            </p:cNvPr>
            <p:cNvSpPr txBox="1"/>
            <p:nvPr/>
          </p:nvSpPr>
          <p:spPr>
            <a:xfrm>
              <a:off x="8696073" y="5141726"/>
              <a:ext cx="1320225" cy="276999"/>
            </a:xfrm>
            <a:prstGeom prst="rect">
              <a:avLst/>
            </a:prstGeom>
            <a:noFill/>
          </p:spPr>
          <p:txBody>
            <a:bodyPr wrap="square" rtlCol="0">
              <a:spAutoFit/>
            </a:bodyPr>
            <a:lstStyle/>
            <a:p>
              <a:r>
                <a:rPr lang="en-US" sz="1200" dirty="0">
                  <a:latin typeface="Arial Narrow" panose="020B0606020202030204" pitchFamily="34" charset="0"/>
                </a:rPr>
                <a:t>Community Plan</a:t>
              </a:r>
            </a:p>
          </p:txBody>
        </p:sp>
        <p:sp>
          <p:nvSpPr>
            <p:cNvPr id="30" name="TextBox 29">
              <a:extLst>
                <a:ext uri="{FF2B5EF4-FFF2-40B4-BE49-F238E27FC236}">
                  <a16:creationId xmlns:a16="http://schemas.microsoft.com/office/drawing/2014/main" id="{03559588-2F09-47F4-B003-2276BB416278}"/>
                </a:ext>
              </a:extLst>
            </p:cNvPr>
            <p:cNvSpPr txBox="1"/>
            <p:nvPr/>
          </p:nvSpPr>
          <p:spPr>
            <a:xfrm>
              <a:off x="8696073" y="5461151"/>
              <a:ext cx="1320225" cy="276999"/>
            </a:xfrm>
            <a:prstGeom prst="rect">
              <a:avLst/>
            </a:prstGeom>
            <a:noFill/>
          </p:spPr>
          <p:txBody>
            <a:bodyPr wrap="square" rtlCol="0">
              <a:spAutoFit/>
            </a:bodyPr>
            <a:lstStyle/>
            <a:p>
              <a:r>
                <a:rPr lang="en-US" sz="1200" dirty="0">
                  <a:latin typeface="Arial Narrow" panose="020B0606020202030204" pitchFamily="34" charset="0"/>
                </a:rPr>
                <a:t>District 4</a:t>
              </a:r>
            </a:p>
          </p:txBody>
        </p:sp>
        <p:sp>
          <p:nvSpPr>
            <p:cNvPr id="31" name="TextBox 30">
              <a:extLst>
                <a:ext uri="{FF2B5EF4-FFF2-40B4-BE49-F238E27FC236}">
                  <a16:creationId xmlns:a16="http://schemas.microsoft.com/office/drawing/2014/main" id="{E365A8A9-B69D-4480-B67C-9279E0B44CC2}"/>
                </a:ext>
              </a:extLst>
            </p:cNvPr>
            <p:cNvSpPr txBox="1"/>
            <p:nvPr/>
          </p:nvSpPr>
          <p:spPr>
            <a:xfrm rot="21193255">
              <a:off x="8750466" y="715178"/>
              <a:ext cx="1157466" cy="332022"/>
            </a:xfrm>
            <a:prstGeom prst="rect">
              <a:avLst/>
            </a:prstGeom>
            <a:noFill/>
          </p:spPr>
          <p:txBody>
            <a:bodyPr wrap="none" rtlCol="0">
              <a:spAutoFit/>
            </a:bodyPr>
            <a:lstStyle/>
            <a:p>
              <a:r>
                <a:rPr lang="en-US" sz="1050" b="1" dirty="0">
                  <a:solidFill>
                    <a:schemeClr val="bg1"/>
                  </a:solidFill>
                </a:rPr>
                <a:t>LAKE TAHOE</a:t>
              </a:r>
            </a:p>
          </p:txBody>
        </p:sp>
      </p:grpSp>
      <p:sp>
        <p:nvSpPr>
          <p:cNvPr id="20" name="Rectangle: Rounded Corners 19">
            <a:extLst>
              <a:ext uri="{FF2B5EF4-FFF2-40B4-BE49-F238E27FC236}">
                <a16:creationId xmlns:a16="http://schemas.microsoft.com/office/drawing/2014/main" id="{C64A2E3B-080A-4270-9353-2606EBF4B989}"/>
              </a:ext>
            </a:extLst>
          </p:cNvPr>
          <p:cNvSpPr/>
          <p:nvPr/>
        </p:nvSpPr>
        <p:spPr>
          <a:xfrm>
            <a:off x="2588145" y="355600"/>
            <a:ext cx="1971199" cy="2150971"/>
          </a:xfrm>
          <a:prstGeom prst="round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4DF49755-E243-4134-8F56-B505D5A66FD1}"/>
              </a:ext>
            </a:extLst>
          </p:cNvPr>
          <p:cNvSpPr>
            <a:spLocks noGrp="1"/>
          </p:cNvSpPr>
          <p:nvPr>
            <p:ph sz="half" idx="2"/>
          </p:nvPr>
        </p:nvSpPr>
        <p:spPr>
          <a:xfrm>
            <a:off x="2588145" y="475524"/>
            <a:ext cx="2042044" cy="2438399"/>
          </a:xfrm>
        </p:spPr>
        <p:txBody>
          <a:bodyPr/>
          <a:lstStyle/>
          <a:p>
            <a:pPr marL="0" indent="0" algn="ctr">
              <a:buNone/>
            </a:pPr>
            <a:r>
              <a:rPr lang="en-US" u="sng" dirty="0">
                <a:solidFill>
                  <a:schemeClr val="tx2">
                    <a:lumMod val="50000"/>
                  </a:schemeClr>
                </a:solidFill>
              </a:rPr>
              <a:t>Location</a:t>
            </a:r>
          </a:p>
          <a:p>
            <a:pPr marL="0" indent="0" algn="ctr">
              <a:buNone/>
            </a:pPr>
            <a:endParaRPr lang="en-US" sz="500" u="sng" dirty="0">
              <a:solidFill>
                <a:schemeClr val="tx2">
                  <a:lumMod val="50000"/>
                </a:schemeClr>
              </a:solidFill>
            </a:endParaRPr>
          </a:p>
          <a:p>
            <a:pPr marL="173038" indent="-173038"/>
            <a:r>
              <a:rPr lang="en-US" sz="1800" dirty="0">
                <a:solidFill>
                  <a:schemeClr val="tx2">
                    <a:lumMod val="50000"/>
                  </a:schemeClr>
                </a:solidFill>
                <a:latin typeface="Calibri Light" panose="020F0302020204030204" pitchFamily="34" charset="0"/>
                <a:cs typeface="Calibri Light" panose="020F0302020204030204" pitchFamily="34" charset="0"/>
              </a:rPr>
              <a:t>Bijou/Al Tahoe CP</a:t>
            </a:r>
          </a:p>
          <a:p>
            <a:pPr marL="173038" indent="-173038"/>
            <a:r>
              <a:rPr lang="en-US" sz="1800" dirty="0">
                <a:solidFill>
                  <a:schemeClr val="tx2">
                    <a:lumMod val="50000"/>
                  </a:schemeClr>
                </a:solidFill>
                <a:latin typeface="Calibri Light" panose="020F0302020204030204" pitchFamily="34" charset="0"/>
                <a:cs typeface="Calibri Light" panose="020F0302020204030204" pitchFamily="34" charset="0"/>
              </a:rPr>
              <a:t>District 4</a:t>
            </a:r>
          </a:p>
          <a:p>
            <a:pPr marL="173038" indent="-173038"/>
            <a:r>
              <a:rPr lang="en-US" sz="1800" dirty="0">
                <a:solidFill>
                  <a:schemeClr val="tx2">
                    <a:lumMod val="50000"/>
                  </a:schemeClr>
                </a:solidFill>
                <a:latin typeface="Calibri Light" panose="020F0302020204030204" pitchFamily="34" charset="0"/>
                <a:cs typeface="Calibri Light" panose="020F0302020204030204" pitchFamily="34" charset="0"/>
              </a:rPr>
              <a:t>Public Service Theme</a:t>
            </a:r>
          </a:p>
        </p:txBody>
      </p:sp>
    </p:spTree>
    <p:extLst>
      <p:ext uri="{BB962C8B-B14F-4D97-AF65-F5344CB8AC3E}">
        <p14:creationId xmlns:p14="http://schemas.microsoft.com/office/powerpoint/2010/main" val="98323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503BB-8853-440A-8EB7-71C0074F6A1D}"/>
              </a:ext>
            </a:extLst>
          </p:cNvPr>
          <p:cNvSpPr>
            <a:spLocks noGrp="1"/>
          </p:cNvSpPr>
          <p:nvPr>
            <p:ph sz="half" idx="1"/>
          </p:nvPr>
        </p:nvSpPr>
        <p:spPr>
          <a:xfrm>
            <a:off x="4705477" y="1216522"/>
            <a:ext cx="6826170" cy="4525963"/>
          </a:xfrm>
        </p:spPr>
        <p:txBody>
          <a:bodyPr/>
          <a:lstStyle/>
          <a:p>
            <a:pPr marL="0" indent="0">
              <a:buNone/>
            </a:pPr>
            <a:r>
              <a:rPr lang="en-US" u="sng" dirty="0"/>
              <a:t>Applicant </a:t>
            </a:r>
          </a:p>
          <a:p>
            <a:r>
              <a:rPr lang="en-US" dirty="0"/>
              <a:t>Boys &amp; Girls Club</a:t>
            </a:r>
          </a:p>
          <a:p>
            <a:pPr lvl="1"/>
            <a:r>
              <a:rPr lang="en-US" dirty="0"/>
              <a:t>Currently operates at the old Al Tahoe Elementary School campus</a:t>
            </a:r>
          </a:p>
          <a:p>
            <a:pPr lvl="1"/>
            <a:r>
              <a:rPr lang="en-US" dirty="0"/>
              <a:t>Considering constructing a new building</a:t>
            </a:r>
          </a:p>
          <a:p>
            <a:pPr lvl="1"/>
            <a:endParaRPr lang="en-US" sz="500" dirty="0"/>
          </a:p>
          <a:p>
            <a:pPr marL="0" indent="0">
              <a:buNone/>
            </a:pPr>
            <a:r>
              <a:rPr lang="en-US" u="sng" dirty="0"/>
              <a:t>Objective</a:t>
            </a:r>
          </a:p>
          <a:p>
            <a:r>
              <a:rPr lang="en-US" dirty="0"/>
              <a:t>Flexibility in building design</a:t>
            </a:r>
          </a:p>
          <a:p>
            <a:pPr lvl="1"/>
            <a:r>
              <a:rPr lang="en-US" dirty="0"/>
              <a:t>Match the design of other public facilities</a:t>
            </a:r>
          </a:p>
          <a:p>
            <a:pPr lvl="1"/>
            <a:r>
              <a:rPr lang="en-US" dirty="0"/>
              <a:t>Allow for a lower roof pitch, consistent with junior high school buildings</a:t>
            </a:r>
          </a:p>
          <a:p>
            <a:pPr lvl="1"/>
            <a:endParaRPr lang="en-US" dirty="0"/>
          </a:p>
          <a:p>
            <a:pPr lvl="1"/>
            <a:endParaRPr lang="en-US" dirty="0"/>
          </a:p>
        </p:txBody>
      </p:sp>
      <p:sp>
        <p:nvSpPr>
          <p:cNvPr id="22" name="Title 4">
            <a:extLst>
              <a:ext uri="{FF2B5EF4-FFF2-40B4-BE49-F238E27FC236}">
                <a16:creationId xmlns:a16="http://schemas.microsoft.com/office/drawing/2014/main" id="{FBCCCA89-4500-4D48-9DCE-B06F65CE5CF2}"/>
              </a:ext>
            </a:extLst>
          </p:cNvPr>
          <p:cNvSpPr txBox="1">
            <a:spLocks/>
          </p:cNvSpPr>
          <p:nvPr/>
        </p:nvSpPr>
        <p:spPr bwMode="auto">
          <a:xfrm>
            <a:off x="4114800" y="147446"/>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a:lstStyle>
          <a:p>
            <a:r>
              <a:rPr lang="en-US"/>
              <a:t>Background</a:t>
            </a:r>
            <a:endParaRPr lang="en-US" dirty="0"/>
          </a:p>
        </p:txBody>
      </p:sp>
      <p:grpSp>
        <p:nvGrpSpPr>
          <p:cNvPr id="23" name="Group 22">
            <a:extLst>
              <a:ext uri="{FF2B5EF4-FFF2-40B4-BE49-F238E27FC236}">
                <a16:creationId xmlns:a16="http://schemas.microsoft.com/office/drawing/2014/main" id="{57C49385-C354-42AC-B476-9BB993BB6453}"/>
              </a:ext>
            </a:extLst>
          </p:cNvPr>
          <p:cNvGrpSpPr/>
          <p:nvPr/>
        </p:nvGrpSpPr>
        <p:grpSpPr>
          <a:xfrm>
            <a:off x="318176" y="762000"/>
            <a:ext cx="3657600" cy="5589639"/>
            <a:chOff x="8303870" y="501336"/>
            <a:chExt cx="3657600" cy="5589639"/>
          </a:xfrm>
        </p:grpSpPr>
        <p:pic>
          <p:nvPicPr>
            <p:cNvPr id="24" name="Picture 23">
              <a:extLst>
                <a:ext uri="{FF2B5EF4-FFF2-40B4-BE49-F238E27FC236}">
                  <a16:creationId xmlns:a16="http://schemas.microsoft.com/office/drawing/2014/main" id="{ED6886C2-D08E-49C1-B8BE-BF2D6A5C7E2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303870" y="501336"/>
              <a:ext cx="3657600" cy="5589639"/>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7C8FA881-6159-4AF7-89AE-76EF9FCDB870}"/>
                </a:ext>
              </a:extLst>
            </p:cNvPr>
            <p:cNvSpPr txBox="1"/>
            <p:nvPr/>
          </p:nvSpPr>
          <p:spPr>
            <a:xfrm rot="18174368">
              <a:off x="8137189" y="3906918"/>
              <a:ext cx="1358691" cy="342083"/>
            </a:xfrm>
            <a:prstGeom prst="rect">
              <a:avLst/>
            </a:prstGeom>
            <a:noFill/>
          </p:spPr>
          <p:txBody>
            <a:bodyPr wrap="none" rtlCol="0">
              <a:spAutoFit/>
            </a:bodyPr>
            <a:lstStyle/>
            <a:p>
              <a:r>
                <a:rPr lang="en-US" sz="1050" dirty="0"/>
                <a:t>US Highway 50</a:t>
              </a:r>
            </a:p>
          </p:txBody>
        </p:sp>
        <p:sp>
          <p:nvSpPr>
            <p:cNvPr id="26" name="Rectangle: Rounded Corners 25">
              <a:extLst>
                <a:ext uri="{FF2B5EF4-FFF2-40B4-BE49-F238E27FC236}">
                  <a16:creationId xmlns:a16="http://schemas.microsoft.com/office/drawing/2014/main" id="{609F0189-2850-4BC3-A00E-5E7BA7E75C5A}"/>
                </a:ext>
              </a:extLst>
            </p:cNvPr>
            <p:cNvSpPr/>
            <p:nvPr/>
          </p:nvSpPr>
          <p:spPr>
            <a:xfrm>
              <a:off x="8440871" y="5083263"/>
              <a:ext cx="1511201" cy="747297"/>
            </a:xfrm>
            <a:prstGeom prst="roundRect">
              <a:avLst>
                <a:gd name="adj" fmla="val 89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a:extLst>
                <a:ext uri="{FF2B5EF4-FFF2-40B4-BE49-F238E27FC236}">
                  <a16:creationId xmlns:a16="http://schemas.microsoft.com/office/drawing/2014/main" id="{2CF75473-1568-47A2-B64F-8DB77E012F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07173" y="5188218"/>
              <a:ext cx="249099" cy="2490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4166F6D5-B99A-43CB-8A1A-A5A64ACCFEB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5098" y="5481821"/>
              <a:ext cx="249099" cy="24909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33C477D-46A6-4030-8805-15D825750F44}"/>
                </a:ext>
              </a:extLst>
            </p:cNvPr>
            <p:cNvSpPr txBox="1"/>
            <p:nvPr/>
          </p:nvSpPr>
          <p:spPr>
            <a:xfrm>
              <a:off x="8696073" y="5141726"/>
              <a:ext cx="1320225" cy="276999"/>
            </a:xfrm>
            <a:prstGeom prst="rect">
              <a:avLst/>
            </a:prstGeom>
            <a:noFill/>
          </p:spPr>
          <p:txBody>
            <a:bodyPr wrap="square" rtlCol="0">
              <a:spAutoFit/>
            </a:bodyPr>
            <a:lstStyle/>
            <a:p>
              <a:r>
                <a:rPr lang="en-US" sz="1200" dirty="0">
                  <a:latin typeface="Arial Narrow" panose="020B0606020202030204" pitchFamily="34" charset="0"/>
                </a:rPr>
                <a:t>Community Plan</a:t>
              </a:r>
            </a:p>
          </p:txBody>
        </p:sp>
        <p:sp>
          <p:nvSpPr>
            <p:cNvPr id="30" name="TextBox 29">
              <a:extLst>
                <a:ext uri="{FF2B5EF4-FFF2-40B4-BE49-F238E27FC236}">
                  <a16:creationId xmlns:a16="http://schemas.microsoft.com/office/drawing/2014/main" id="{CF1A8F39-3C28-49BF-8404-694AD36D9113}"/>
                </a:ext>
              </a:extLst>
            </p:cNvPr>
            <p:cNvSpPr txBox="1"/>
            <p:nvPr/>
          </p:nvSpPr>
          <p:spPr>
            <a:xfrm>
              <a:off x="8696073" y="5461151"/>
              <a:ext cx="1320225" cy="276999"/>
            </a:xfrm>
            <a:prstGeom prst="rect">
              <a:avLst/>
            </a:prstGeom>
            <a:noFill/>
          </p:spPr>
          <p:txBody>
            <a:bodyPr wrap="square" rtlCol="0">
              <a:spAutoFit/>
            </a:bodyPr>
            <a:lstStyle/>
            <a:p>
              <a:r>
                <a:rPr lang="en-US" sz="1200" dirty="0">
                  <a:latin typeface="Arial Narrow" panose="020B0606020202030204" pitchFamily="34" charset="0"/>
                </a:rPr>
                <a:t>District 4</a:t>
              </a:r>
            </a:p>
          </p:txBody>
        </p:sp>
        <p:sp>
          <p:nvSpPr>
            <p:cNvPr id="31" name="TextBox 30">
              <a:extLst>
                <a:ext uri="{FF2B5EF4-FFF2-40B4-BE49-F238E27FC236}">
                  <a16:creationId xmlns:a16="http://schemas.microsoft.com/office/drawing/2014/main" id="{DE3392A0-5CD3-4163-8168-53524BC1B7DC}"/>
                </a:ext>
              </a:extLst>
            </p:cNvPr>
            <p:cNvSpPr txBox="1"/>
            <p:nvPr/>
          </p:nvSpPr>
          <p:spPr>
            <a:xfrm rot="21193255">
              <a:off x="8750466" y="715178"/>
              <a:ext cx="1157466" cy="332022"/>
            </a:xfrm>
            <a:prstGeom prst="rect">
              <a:avLst/>
            </a:prstGeom>
            <a:noFill/>
          </p:spPr>
          <p:txBody>
            <a:bodyPr wrap="none" rtlCol="0">
              <a:spAutoFit/>
            </a:bodyPr>
            <a:lstStyle/>
            <a:p>
              <a:r>
                <a:rPr lang="en-US" sz="1050" b="1" dirty="0">
                  <a:solidFill>
                    <a:schemeClr val="bg1"/>
                  </a:solidFill>
                </a:rPr>
                <a:t>LAKE TAHOE</a:t>
              </a:r>
            </a:p>
          </p:txBody>
        </p:sp>
      </p:grpSp>
      <p:grpSp>
        <p:nvGrpSpPr>
          <p:cNvPr id="21" name="Group 20">
            <a:extLst>
              <a:ext uri="{FF2B5EF4-FFF2-40B4-BE49-F238E27FC236}">
                <a16:creationId xmlns:a16="http://schemas.microsoft.com/office/drawing/2014/main" id="{A9129897-4755-412C-A7AD-84C8D82672D9}"/>
              </a:ext>
            </a:extLst>
          </p:cNvPr>
          <p:cNvGrpSpPr/>
          <p:nvPr/>
        </p:nvGrpSpPr>
        <p:grpSpPr>
          <a:xfrm>
            <a:off x="1890832" y="1717048"/>
            <a:ext cx="2223968" cy="1186131"/>
            <a:chOff x="9889902" y="1513817"/>
            <a:chExt cx="2223968" cy="1186131"/>
          </a:xfrm>
        </p:grpSpPr>
        <p:sp>
          <p:nvSpPr>
            <p:cNvPr id="16" name="Star: 5 Points 15">
              <a:extLst>
                <a:ext uri="{FF2B5EF4-FFF2-40B4-BE49-F238E27FC236}">
                  <a16:creationId xmlns:a16="http://schemas.microsoft.com/office/drawing/2014/main" id="{E0B1779E-DB69-4D08-8172-C9E58C83336D}"/>
                </a:ext>
              </a:extLst>
            </p:cNvPr>
            <p:cNvSpPr/>
            <p:nvPr/>
          </p:nvSpPr>
          <p:spPr>
            <a:xfrm>
              <a:off x="9934777" y="2371678"/>
              <a:ext cx="328270" cy="32827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CB244844-621A-494E-B373-B498FD040585}"/>
                </a:ext>
              </a:extLst>
            </p:cNvPr>
            <p:cNvSpPr/>
            <p:nvPr/>
          </p:nvSpPr>
          <p:spPr>
            <a:xfrm rot="3600000">
              <a:off x="9958722" y="1524839"/>
              <a:ext cx="1025329" cy="1162969"/>
            </a:xfrm>
            <a:prstGeom prst="arc">
              <a:avLst>
                <a:gd name="adj1" fmla="val 16200000"/>
                <a:gd name="adj2" fmla="val 3305330"/>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B1853AE2-A79B-4329-8A8D-D903E4D1A63B}"/>
                </a:ext>
              </a:extLst>
            </p:cNvPr>
            <p:cNvSpPr txBox="1"/>
            <p:nvPr/>
          </p:nvSpPr>
          <p:spPr>
            <a:xfrm>
              <a:off x="10075884" y="1513817"/>
              <a:ext cx="2037986" cy="646331"/>
            </a:xfrm>
            <a:prstGeom prst="rect">
              <a:avLst/>
            </a:prstGeom>
            <a:solidFill>
              <a:schemeClr val="bg1"/>
            </a:solidFill>
            <a:ln w="28575">
              <a:solidFill>
                <a:schemeClr val="tx1"/>
              </a:solidFill>
            </a:ln>
          </p:spPr>
          <p:txBody>
            <a:bodyPr wrap="square" rtlCol="0">
              <a:spAutoFit/>
            </a:bodyPr>
            <a:lstStyle/>
            <a:p>
              <a:pPr algn="ctr"/>
              <a:r>
                <a:rPr lang="en-US" b="1" dirty="0"/>
                <a:t>Lyons Ave @ Rufus Allen Blvd</a:t>
              </a:r>
            </a:p>
          </p:txBody>
        </p:sp>
      </p:grpSp>
      <p:sp>
        <p:nvSpPr>
          <p:cNvPr id="33" name="Rectangle 32">
            <a:extLst>
              <a:ext uri="{FF2B5EF4-FFF2-40B4-BE49-F238E27FC236}">
                <a16:creationId xmlns:a16="http://schemas.microsoft.com/office/drawing/2014/main" id="{8ECD0B24-8554-47CE-97B5-2CDF669ECE43}"/>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325079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275E-C810-4048-BBE4-FAA8DF9AC271}"/>
              </a:ext>
            </a:extLst>
          </p:cNvPr>
          <p:cNvSpPr>
            <a:spLocks noGrp="1"/>
          </p:cNvSpPr>
          <p:nvPr>
            <p:ph type="title"/>
          </p:nvPr>
        </p:nvSpPr>
        <p:spPr>
          <a:xfrm>
            <a:off x="609600" y="274638"/>
            <a:ext cx="10972800" cy="1143000"/>
          </a:xfrm>
        </p:spPr>
        <p:txBody>
          <a:bodyPr/>
          <a:lstStyle/>
          <a:p>
            <a:r>
              <a:rPr lang="en-US" dirty="0"/>
              <a:t>Community Plan Amendment</a:t>
            </a:r>
          </a:p>
        </p:txBody>
      </p:sp>
      <p:sp>
        <p:nvSpPr>
          <p:cNvPr id="3" name="Content Placeholder 2">
            <a:extLst>
              <a:ext uri="{FF2B5EF4-FFF2-40B4-BE49-F238E27FC236}">
                <a16:creationId xmlns:a16="http://schemas.microsoft.com/office/drawing/2014/main" id="{9B6AE73B-CEDF-4723-A9B7-FC1ED7544B00}"/>
              </a:ext>
            </a:extLst>
          </p:cNvPr>
          <p:cNvSpPr>
            <a:spLocks noGrp="1"/>
          </p:cNvSpPr>
          <p:nvPr>
            <p:ph sz="half" idx="1"/>
          </p:nvPr>
        </p:nvSpPr>
        <p:spPr>
          <a:xfrm>
            <a:off x="6045200" y="1493837"/>
            <a:ext cx="5892800" cy="4525963"/>
          </a:xfrm>
        </p:spPr>
        <p:txBody>
          <a:bodyPr/>
          <a:lstStyle/>
          <a:p>
            <a:r>
              <a:rPr lang="en-US" dirty="0"/>
              <a:t>Applicant’s Request:</a:t>
            </a:r>
          </a:p>
          <a:p>
            <a:pPr lvl="1"/>
            <a:r>
              <a:rPr lang="en-US" dirty="0"/>
              <a:t>Expand the special height standard to include school district property</a:t>
            </a:r>
          </a:p>
          <a:p>
            <a:endParaRPr lang="en-US" sz="600" dirty="0"/>
          </a:p>
          <a:p>
            <a:r>
              <a:rPr lang="en-US" dirty="0"/>
              <a:t>Additional Modifications:</a:t>
            </a:r>
          </a:p>
          <a:p>
            <a:pPr lvl="1"/>
            <a:r>
              <a:rPr lang="en-US" dirty="0"/>
              <a:t>Update chapter numbers</a:t>
            </a:r>
          </a:p>
          <a:p>
            <a:pPr lvl="2"/>
            <a:r>
              <a:rPr lang="en-US" dirty="0"/>
              <a:t>Chapter 22 (Height) </a:t>
            </a:r>
            <a:r>
              <a:rPr lang="en-US" dirty="0">
                <a:sym typeface="Wingdings" panose="05000000000000000000" pitchFamily="2" charset="2"/>
              </a:rPr>
              <a:t> Chapter 37</a:t>
            </a:r>
          </a:p>
          <a:p>
            <a:pPr lvl="2"/>
            <a:r>
              <a:rPr lang="en-US" dirty="0">
                <a:sym typeface="Wingdings" panose="05000000000000000000" pitchFamily="2" charset="2"/>
              </a:rPr>
              <a:t>Chapter 15 (Redevelopment) – </a:t>
            </a:r>
            <a:br>
              <a:rPr lang="en-US" dirty="0">
                <a:sym typeface="Wingdings" panose="05000000000000000000" pitchFamily="2" charset="2"/>
              </a:rPr>
            </a:br>
            <a:r>
              <a:rPr lang="en-US" dirty="0">
                <a:sym typeface="Wingdings" panose="05000000000000000000" pitchFamily="2" charset="2"/>
              </a:rPr>
              <a:t>deleted in 2012</a:t>
            </a:r>
            <a:endParaRPr lang="en-US" dirty="0"/>
          </a:p>
          <a:p>
            <a:endParaRPr lang="en-US" dirty="0"/>
          </a:p>
        </p:txBody>
      </p:sp>
      <p:sp>
        <p:nvSpPr>
          <p:cNvPr id="4" name="Content Placeholder 3">
            <a:extLst>
              <a:ext uri="{FF2B5EF4-FFF2-40B4-BE49-F238E27FC236}">
                <a16:creationId xmlns:a16="http://schemas.microsoft.com/office/drawing/2014/main" id="{97957E27-A5B7-4E30-BAB2-3CF0F81B188A}"/>
              </a:ext>
            </a:extLst>
          </p:cNvPr>
          <p:cNvSpPr>
            <a:spLocks noGrp="1"/>
          </p:cNvSpPr>
          <p:nvPr>
            <p:ph sz="half" idx="2"/>
          </p:nvPr>
        </p:nvSpPr>
        <p:spPr>
          <a:xfrm>
            <a:off x="533400" y="2823779"/>
            <a:ext cx="5384800" cy="3382964"/>
          </a:xfrm>
        </p:spPr>
        <p:txBody>
          <a:bodyPr/>
          <a:lstStyle/>
          <a:p>
            <a:pPr marL="0" marR="0" indent="0">
              <a:spcBef>
                <a:spcPts val="0"/>
              </a:spcBef>
              <a:spcAft>
                <a:spcPts val="0"/>
              </a:spcAft>
              <a:buNone/>
            </a:pPr>
            <a:r>
              <a:rPr lang="en-US" sz="2000" b="1" dirty="0">
                <a:latin typeface="Arial" panose="020B0604020202020204" pitchFamily="34" charset="0"/>
                <a:ea typeface="Times New Roman" panose="02020603050405020304" pitchFamily="18" charset="0"/>
              </a:rPr>
              <a:t>Lake Tahoe Community College</a:t>
            </a:r>
            <a:r>
              <a:rPr lang="en-US" sz="2000" b="1" u="sng" dirty="0">
                <a:solidFill>
                  <a:srgbClr val="4472C4"/>
                </a:solidFill>
                <a:latin typeface="Arial" panose="020B0604020202020204" pitchFamily="34" charset="0"/>
                <a:ea typeface="Times New Roman" panose="02020603050405020304" pitchFamily="18" charset="0"/>
              </a:rPr>
              <a:t> and Lake Tahoe Unified School District </a:t>
            </a:r>
            <a:r>
              <a:rPr lang="en-US" sz="2000" b="1" dirty="0" err="1">
                <a:latin typeface="Arial" panose="020B0604020202020204" pitchFamily="34" charset="0"/>
                <a:ea typeface="Times New Roman" panose="02020603050405020304" pitchFamily="18" charset="0"/>
              </a:rPr>
              <a:t>propert</a:t>
            </a:r>
            <a:r>
              <a:rPr lang="en-US" sz="2000" b="1" strike="sngStrike" dirty="0" err="1">
                <a:solidFill>
                  <a:srgbClr val="FF0000"/>
                </a:solidFill>
                <a:latin typeface="Arial" panose="020B0604020202020204" pitchFamily="34" charset="0"/>
                <a:ea typeface="Times New Roman" panose="02020603050405020304" pitchFamily="18" charset="0"/>
              </a:rPr>
              <a:t>y</a:t>
            </a:r>
            <a:r>
              <a:rPr lang="en-US" sz="2000" b="1" u="sng" dirty="0" err="1">
                <a:solidFill>
                  <a:srgbClr val="4472C4"/>
                </a:solidFill>
                <a:latin typeface="Arial" panose="020B0604020202020204" pitchFamily="34" charset="0"/>
                <a:ea typeface="Times New Roman" panose="02020603050405020304" pitchFamily="18" charset="0"/>
              </a:rPr>
              <a:t>ies</a:t>
            </a:r>
            <a:r>
              <a:rPr lang="en-US" sz="2000" b="1" dirty="0">
                <a:latin typeface="Arial" panose="020B0604020202020204" pitchFamily="34" charset="0"/>
                <a:ea typeface="Times New Roman" panose="02020603050405020304" pitchFamily="18" charset="0"/>
              </a:rPr>
              <a:t>:</a:t>
            </a:r>
            <a:endParaRPr lang="en-US" sz="2000" dirty="0">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b="1" dirty="0">
                <a:latin typeface="Arial" panose="020B0604020202020204" pitchFamily="34" charset="0"/>
                <a:ea typeface="Times New Roman" panose="02020603050405020304" pitchFamily="18" charset="0"/>
              </a:rPr>
              <a:t> </a:t>
            </a:r>
            <a:endParaRPr lang="en-US" dirty="0">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000" dirty="0">
                <a:latin typeface="Arial" panose="020B0604020202020204" pitchFamily="34" charset="0"/>
                <a:ea typeface="Times New Roman" panose="02020603050405020304" pitchFamily="18" charset="0"/>
              </a:rPr>
              <a:t>Height issues for </a:t>
            </a:r>
            <a:r>
              <a:rPr lang="en-US" sz="2000" dirty="0" err="1">
                <a:latin typeface="Arial" panose="020B0604020202020204" pitchFamily="34" charset="0"/>
                <a:ea typeface="Times New Roman" panose="02020603050405020304" pitchFamily="18" charset="0"/>
              </a:rPr>
              <a:t>th</a:t>
            </a:r>
            <a:r>
              <a:rPr lang="en-US" sz="2000" u="sng" dirty="0" err="1">
                <a:solidFill>
                  <a:srgbClr val="4472C4"/>
                </a:solidFill>
                <a:latin typeface="Arial" panose="020B0604020202020204" pitchFamily="34" charset="0"/>
                <a:ea typeface="Times New Roman" panose="02020603050405020304" pitchFamily="18" charset="0"/>
              </a:rPr>
              <a:t>e</a:t>
            </a:r>
            <a:r>
              <a:rPr lang="en-US" sz="2000" strike="sngStrike" dirty="0" err="1">
                <a:solidFill>
                  <a:srgbClr val="FF0000"/>
                </a:solidFill>
                <a:latin typeface="Arial" panose="020B0604020202020204" pitchFamily="34" charset="0"/>
                <a:ea typeface="Times New Roman" panose="02020603050405020304" pitchFamily="18" charset="0"/>
              </a:rPr>
              <a:t>i</a:t>
            </a:r>
            <a:r>
              <a:rPr lang="en-US" sz="2000" dirty="0" err="1">
                <a:latin typeface="Arial" panose="020B0604020202020204" pitchFamily="34" charset="0"/>
                <a:ea typeface="Times New Roman" panose="02020603050405020304" pitchFamily="18" charset="0"/>
              </a:rPr>
              <a:t>s</a:t>
            </a:r>
            <a:r>
              <a:rPr lang="en-US" sz="2000" u="sng" dirty="0" err="1">
                <a:solidFill>
                  <a:srgbClr val="4472C4"/>
                </a:solidFill>
                <a:latin typeface="Arial" panose="020B0604020202020204" pitchFamily="34" charset="0"/>
                <a:ea typeface="Times New Roman" panose="02020603050405020304" pitchFamily="18" charset="0"/>
              </a:rPr>
              <a:t>e</a:t>
            </a:r>
            <a:r>
              <a:rPr lang="en-US" sz="2000" dirty="0">
                <a:latin typeface="Arial" panose="020B0604020202020204" pitchFamily="34" charset="0"/>
                <a:ea typeface="Times New Roman" panose="02020603050405020304" pitchFamily="18" charset="0"/>
              </a:rPr>
              <a:t> site</a:t>
            </a:r>
            <a:r>
              <a:rPr lang="en-US" sz="2000" u="sng" dirty="0">
                <a:solidFill>
                  <a:srgbClr val="4472C4"/>
                </a:solidFill>
                <a:latin typeface="Arial" panose="020B0604020202020204" pitchFamily="34" charset="0"/>
                <a:ea typeface="Times New Roman" panose="02020603050405020304" pitchFamily="18" charset="0"/>
              </a:rPr>
              <a:t>s</a:t>
            </a:r>
            <a:r>
              <a:rPr lang="en-US" sz="2000" dirty="0">
                <a:latin typeface="Arial" panose="020B0604020202020204" pitchFamily="34" charset="0"/>
                <a:ea typeface="Times New Roman" panose="02020603050405020304" pitchFamily="18" charset="0"/>
              </a:rPr>
              <a:t> shall be addressed by TRPA on an individual project basis, and may be in excess of Chapter </a:t>
            </a:r>
            <a:r>
              <a:rPr lang="en-US" sz="2000" u="sng" dirty="0">
                <a:solidFill>
                  <a:srgbClr val="4472C4"/>
                </a:solidFill>
                <a:latin typeface="Arial" panose="020B0604020202020204" pitchFamily="34" charset="0"/>
                <a:ea typeface="Times New Roman" panose="02020603050405020304" pitchFamily="18" charset="0"/>
              </a:rPr>
              <a:t>37 (former Chapter </a:t>
            </a:r>
            <a:r>
              <a:rPr lang="en-US" sz="2000" dirty="0">
                <a:latin typeface="Arial" panose="020B0604020202020204" pitchFamily="34" charset="0"/>
                <a:ea typeface="Times New Roman" panose="02020603050405020304" pitchFamily="18" charset="0"/>
              </a:rPr>
              <a:t>22 </a:t>
            </a:r>
            <a:r>
              <a:rPr lang="en-US" sz="2000" strike="sngStrike" dirty="0">
                <a:solidFill>
                  <a:srgbClr val="FF0000"/>
                </a:solidFill>
                <a:latin typeface="Arial" panose="020B0604020202020204" pitchFamily="34" charset="0"/>
                <a:ea typeface="Times New Roman" panose="02020603050405020304" pitchFamily="18" charset="0"/>
              </a:rPr>
              <a:t>&amp; 15</a:t>
            </a:r>
            <a:r>
              <a:rPr lang="en-US" sz="2000" u="sng" dirty="0">
                <a:solidFill>
                  <a:srgbClr val="4472C4"/>
                </a:solidFill>
                <a:latin typeface="Arial" panose="020B0604020202020204" pitchFamily="34" charset="0"/>
                <a:ea typeface="Times New Roman" panose="02020603050405020304" pitchFamily="18" charset="0"/>
              </a:rPr>
              <a:t>)</a:t>
            </a:r>
            <a:r>
              <a:rPr lang="en-US" sz="2000" dirty="0">
                <a:solidFill>
                  <a:srgbClr val="4472C4"/>
                </a:solidFill>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based on project setback, visibility, or other design criteria.</a:t>
            </a:r>
            <a:r>
              <a:rPr lang="en-US" sz="2000" dirty="0"/>
              <a:t> </a:t>
            </a:r>
          </a:p>
        </p:txBody>
      </p:sp>
      <p:sp>
        <p:nvSpPr>
          <p:cNvPr id="6" name="Rectangle: Rounded Corners 5">
            <a:extLst>
              <a:ext uri="{FF2B5EF4-FFF2-40B4-BE49-F238E27FC236}">
                <a16:creationId xmlns:a16="http://schemas.microsoft.com/office/drawing/2014/main" id="{CB4378EC-AADD-4AD1-B97A-2736EC77C100}"/>
              </a:ext>
            </a:extLst>
          </p:cNvPr>
          <p:cNvSpPr/>
          <p:nvPr/>
        </p:nvSpPr>
        <p:spPr>
          <a:xfrm>
            <a:off x="381000" y="2567312"/>
            <a:ext cx="5497975" cy="3382964"/>
          </a:xfrm>
          <a:prstGeom prst="roundRect">
            <a:avLst>
              <a:gd name="adj" fmla="val 7087"/>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565A087-ACD6-4298-B2FA-A245BE12670E}"/>
              </a:ext>
            </a:extLst>
          </p:cNvPr>
          <p:cNvSpPr/>
          <p:nvPr/>
        </p:nvSpPr>
        <p:spPr>
          <a:xfrm>
            <a:off x="381000" y="1447800"/>
            <a:ext cx="5497975" cy="1119512"/>
          </a:xfrm>
          <a:prstGeom prst="roundRect">
            <a:avLst>
              <a:gd name="adj" fmla="val 22085"/>
            </a:avLst>
          </a:prstGeom>
          <a:solidFill>
            <a:schemeClr val="accent1">
              <a:lumMod val="20000"/>
              <a:lumOff val="8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50000"/>
                  </a:schemeClr>
                </a:solidFill>
              </a:rPr>
              <a:t>Appendix A, Section 2.B (Height)</a:t>
            </a:r>
          </a:p>
          <a:p>
            <a:pPr algn="ctr"/>
            <a:r>
              <a:rPr lang="en-US" dirty="0">
                <a:solidFill>
                  <a:schemeClr val="tx2">
                    <a:lumMod val="50000"/>
                  </a:schemeClr>
                </a:solidFill>
              </a:rPr>
              <a:t>District 4</a:t>
            </a:r>
            <a:r>
              <a:rPr lang="en-US" b="1" dirty="0">
                <a:solidFill>
                  <a:schemeClr val="tx2">
                    <a:lumMod val="50000"/>
                  </a:schemeClr>
                </a:solidFill>
              </a:rPr>
              <a:t> </a:t>
            </a:r>
            <a:r>
              <a:rPr lang="en-US" dirty="0">
                <a:solidFill>
                  <a:schemeClr val="tx2">
                    <a:lumMod val="50000"/>
                  </a:schemeClr>
                </a:solidFill>
              </a:rPr>
              <a:t>(Public Service Theme)</a:t>
            </a:r>
          </a:p>
          <a:p>
            <a:pPr algn="ctr"/>
            <a:r>
              <a:rPr lang="en-US" sz="2400" b="1" dirty="0">
                <a:solidFill>
                  <a:schemeClr val="tx2">
                    <a:lumMod val="50000"/>
                  </a:schemeClr>
                </a:solidFill>
              </a:rPr>
              <a:t>Special Height Standard</a:t>
            </a:r>
            <a:endParaRPr lang="en-US" b="1" dirty="0">
              <a:solidFill>
                <a:schemeClr val="tx2">
                  <a:lumMod val="50000"/>
                </a:schemeClr>
              </a:solidFill>
            </a:endParaRPr>
          </a:p>
        </p:txBody>
      </p:sp>
      <p:sp>
        <p:nvSpPr>
          <p:cNvPr id="8" name="Rectangle 7">
            <a:extLst>
              <a:ext uri="{FF2B5EF4-FFF2-40B4-BE49-F238E27FC236}">
                <a16:creationId xmlns:a16="http://schemas.microsoft.com/office/drawing/2014/main" id="{94698E64-1D23-4DE0-8B29-E78266BA36FF}"/>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279499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376A9C5-4C7C-4C3C-9FF9-BC0B80B26283}"/>
              </a:ext>
            </a:extLst>
          </p:cNvPr>
          <p:cNvSpPr/>
          <p:nvPr/>
        </p:nvSpPr>
        <p:spPr>
          <a:xfrm>
            <a:off x="9705178" y="5510072"/>
            <a:ext cx="2354897" cy="1268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138E70D2-9AFA-43F2-9082-0948C6A809FD}"/>
              </a:ext>
            </a:extLst>
          </p:cNvPr>
          <p:cNvSpPr>
            <a:spLocks noGrp="1"/>
          </p:cNvSpPr>
          <p:nvPr>
            <p:ph type="dt" sz="half" idx="10"/>
          </p:nvPr>
        </p:nvSpPr>
        <p:spPr/>
        <p:txBody>
          <a:bodyPr/>
          <a:lstStyle/>
          <a:p>
            <a:pPr>
              <a:defRPr/>
            </a:pPr>
            <a:r>
              <a:rPr lang="en-US" altLang="en-US"/>
              <a:t>AGENDA ITEM V.A</a:t>
            </a:r>
            <a:endParaRPr lang="en-US" altLang="en-US" dirty="0"/>
          </a:p>
        </p:txBody>
      </p:sp>
      <p:pic>
        <p:nvPicPr>
          <p:cNvPr id="7" name="Picture 6">
            <a:extLst>
              <a:ext uri="{FF2B5EF4-FFF2-40B4-BE49-F238E27FC236}">
                <a16:creationId xmlns:a16="http://schemas.microsoft.com/office/drawing/2014/main" id="{7FBCFFAE-C7EA-4A8E-AFD7-4382CFAAA578}"/>
              </a:ext>
            </a:extLst>
          </p:cNvPr>
          <p:cNvPicPr>
            <a:picLocks noChangeAspect="1"/>
          </p:cNvPicPr>
          <p:nvPr/>
        </p:nvPicPr>
        <p:blipFill rotWithShape="1">
          <a:blip r:embed="rId3" cstate="hqprint">
            <a:alphaModFix amt="29000"/>
            <a:extLst>
              <a:ext uri="{28A0092B-C50C-407E-A947-70E740481C1C}">
                <a14:useLocalDpi xmlns:a14="http://schemas.microsoft.com/office/drawing/2010/main"/>
              </a:ext>
            </a:extLst>
          </a:blip>
          <a:srcRect l="8333" t="5517" b="8969"/>
          <a:stretch/>
        </p:blipFill>
        <p:spPr>
          <a:xfrm>
            <a:off x="279239" y="2632587"/>
            <a:ext cx="11633522" cy="3642820"/>
          </a:xfrm>
          <a:prstGeom prst="rect">
            <a:avLst/>
          </a:prstGeom>
        </p:spPr>
      </p:pic>
      <p:cxnSp>
        <p:nvCxnSpPr>
          <p:cNvPr id="8" name="Straight Connector 7">
            <a:extLst>
              <a:ext uri="{FF2B5EF4-FFF2-40B4-BE49-F238E27FC236}">
                <a16:creationId xmlns:a16="http://schemas.microsoft.com/office/drawing/2014/main" id="{C675E5AF-9496-49ED-81B6-9699F15F942B}"/>
              </a:ext>
            </a:extLst>
          </p:cNvPr>
          <p:cNvCxnSpPr>
            <a:cxnSpLocks/>
          </p:cNvCxnSpPr>
          <p:nvPr/>
        </p:nvCxnSpPr>
        <p:spPr>
          <a:xfrm flipV="1">
            <a:off x="575394" y="1628853"/>
            <a:ext cx="5255655" cy="3015543"/>
          </a:xfrm>
          <a:prstGeom prst="line">
            <a:avLst/>
          </a:prstGeom>
          <a:ln w="28575">
            <a:solidFill>
              <a:srgbClr val="7030A0">
                <a:alpha val="62000"/>
              </a:srgbClr>
            </a:solidFill>
            <a:prstDash val="dashDot"/>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A856B99-2179-453B-A0EA-750A68036C55}"/>
              </a:ext>
            </a:extLst>
          </p:cNvPr>
          <p:cNvCxnSpPr>
            <a:cxnSpLocks/>
          </p:cNvCxnSpPr>
          <p:nvPr/>
        </p:nvCxnSpPr>
        <p:spPr>
          <a:xfrm flipH="1" flipV="1">
            <a:off x="5817740" y="1628543"/>
            <a:ext cx="5015584" cy="2877795"/>
          </a:xfrm>
          <a:prstGeom prst="line">
            <a:avLst/>
          </a:prstGeom>
          <a:ln w="28575">
            <a:solidFill>
              <a:srgbClr val="7030A0">
                <a:alpha val="62000"/>
              </a:srgbClr>
            </a:solidFill>
            <a:prstDash val="dashDot"/>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D98F1B5-D3BC-462E-8A30-500F37168676}"/>
              </a:ext>
            </a:extLst>
          </p:cNvPr>
          <p:cNvSpPr txBox="1"/>
          <p:nvPr/>
        </p:nvSpPr>
        <p:spPr>
          <a:xfrm rot="21114330">
            <a:off x="2238636" y="3908411"/>
            <a:ext cx="736099" cy="461665"/>
          </a:xfrm>
          <a:prstGeom prst="rect">
            <a:avLst/>
          </a:prstGeom>
          <a:noFill/>
        </p:spPr>
        <p:txBody>
          <a:bodyPr wrap="none" rtlCol="0">
            <a:spAutoFit/>
          </a:bodyPr>
          <a:lstStyle/>
          <a:p>
            <a:r>
              <a:rPr lang="en-US" sz="2400" b="1" dirty="0">
                <a:solidFill>
                  <a:schemeClr val="accent1"/>
                </a:solidFill>
                <a:latin typeface="+mj-lt"/>
              </a:rPr>
              <a:t>2:12</a:t>
            </a:r>
          </a:p>
        </p:txBody>
      </p:sp>
      <p:sp>
        <p:nvSpPr>
          <p:cNvPr id="11" name="TextBox 10">
            <a:extLst>
              <a:ext uri="{FF2B5EF4-FFF2-40B4-BE49-F238E27FC236}">
                <a16:creationId xmlns:a16="http://schemas.microsoft.com/office/drawing/2014/main" id="{98D7EC2C-C15E-4929-8056-DF371050E41F}"/>
              </a:ext>
            </a:extLst>
          </p:cNvPr>
          <p:cNvSpPr txBox="1"/>
          <p:nvPr/>
        </p:nvSpPr>
        <p:spPr>
          <a:xfrm rot="862321">
            <a:off x="5838076" y="2903533"/>
            <a:ext cx="736099" cy="461665"/>
          </a:xfrm>
          <a:prstGeom prst="rect">
            <a:avLst/>
          </a:prstGeom>
          <a:noFill/>
        </p:spPr>
        <p:txBody>
          <a:bodyPr wrap="none" rtlCol="0">
            <a:spAutoFit/>
          </a:bodyPr>
          <a:lstStyle/>
          <a:p>
            <a:r>
              <a:rPr lang="en-US" sz="2400" b="1" dirty="0">
                <a:solidFill>
                  <a:schemeClr val="accent1"/>
                </a:solidFill>
                <a:latin typeface="+mj-lt"/>
              </a:rPr>
              <a:t>3:12</a:t>
            </a:r>
          </a:p>
        </p:txBody>
      </p:sp>
      <p:sp>
        <p:nvSpPr>
          <p:cNvPr id="12" name="TextBox 11">
            <a:extLst>
              <a:ext uri="{FF2B5EF4-FFF2-40B4-BE49-F238E27FC236}">
                <a16:creationId xmlns:a16="http://schemas.microsoft.com/office/drawing/2014/main" id="{85B26FAC-B4D7-4D9B-B4EB-7F9071EDC839}"/>
              </a:ext>
            </a:extLst>
          </p:cNvPr>
          <p:cNvSpPr txBox="1"/>
          <p:nvPr/>
        </p:nvSpPr>
        <p:spPr>
          <a:xfrm rot="19800000">
            <a:off x="3870015" y="2270499"/>
            <a:ext cx="590226" cy="369332"/>
          </a:xfrm>
          <a:prstGeom prst="rect">
            <a:avLst/>
          </a:prstGeom>
          <a:noFill/>
        </p:spPr>
        <p:txBody>
          <a:bodyPr wrap="none" rtlCol="0">
            <a:spAutoFit/>
          </a:bodyPr>
          <a:lstStyle/>
          <a:p>
            <a:r>
              <a:rPr lang="en-US" b="1" dirty="0">
                <a:solidFill>
                  <a:srgbClr val="7030A0"/>
                </a:solidFill>
                <a:latin typeface="Calibri Light" panose="020F0302020204030204" pitchFamily="34" charset="0"/>
                <a:cs typeface="Calibri Light" panose="020F0302020204030204" pitchFamily="34" charset="0"/>
              </a:rPr>
              <a:t>7:12</a:t>
            </a:r>
          </a:p>
        </p:txBody>
      </p:sp>
      <p:grpSp>
        <p:nvGrpSpPr>
          <p:cNvPr id="60" name="Group 59">
            <a:extLst>
              <a:ext uri="{FF2B5EF4-FFF2-40B4-BE49-F238E27FC236}">
                <a16:creationId xmlns:a16="http://schemas.microsoft.com/office/drawing/2014/main" id="{0139464B-FD77-4892-B48C-CE5D9B890F83}"/>
              </a:ext>
            </a:extLst>
          </p:cNvPr>
          <p:cNvGrpSpPr/>
          <p:nvPr/>
        </p:nvGrpSpPr>
        <p:grpSpPr>
          <a:xfrm>
            <a:off x="609600" y="2892707"/>
            <a:ext cx="10224304" cy="3154101"/>
            <a:chOff x="609600" y="1875099"/>
            <a:chExt cx="10224304" cy="3154101"/>
          </a:xfrm>
        </p:grpSpPr>
        <p:cxnSp>
          <p:nvCxnSpPr>
            <p:cNvPr id="14" name="Straight Connector 13">
              <a:extLst>
                <a:ext uri="{FF2B5EF4-FFF2-40B4-BE49-F238E27FC236}">
                  <a16:creationId xmlns:a16="http://schemas.microsoft.com/office/drawing/2014/main" id="{38FB0650-3144-4581-A295-7D4A35AF6DBD}"/>
                </a:ext>
              </a:extLst>
            </p:cNvPr>
            <p:cNvCxnSpPr/>
            <p:nvPr/>
          </p:nvCxnSpPr>
          <p:spPr>
            <a:xfrm flipV="1">
              <a:off x="609600" y="2558005"/>
              <a:ext cx="6393084" cy="106878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07F93B6-722A-4CDD-A772-C3D71075D346}"/>
                </a:ext>
              </a:extLst>
            </p:cNvPr>
            <p:cNvCxnSpPr>
              <a:cxnSpLocks/>
            </p:cNvCxnSpPr>
            <p:nvPr/>
          </p:nvCxnSpPr>
          <p:spPr>
            <a:xfrm>
              <a:off x="4294208" y="1875099"/>
              <a:ext cx="6539696" cy="160888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5820C1D-EF9D-46CE-924F-530A8B29629D}"/>
                </a:ext>
              </a:extLst>
            </p:cNvPr>
            <p:cNvCxnSpPr>
              <a:cxnSpLocks/>
            </p:cNvCxnSpPr>
            <p:nvPr/>
          </p:nvCxnSpPr>
          <p:spPr>
            <a:xfrm>
              <a:off x="990600" y="3553428"/>
              <a:ext cx="0" cy="1475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14B7807-3171-4719-AEDF-930CA38898DD}"/>
                </a:ext>
              </a:extLst>
            </p:cNvPr>
            <p:cNvCxnSpPr>
              <a:cxnSpLocks/>
            </p:cNvCxnSpPr>
            <p:nvPr/>
          </p:nvCxnSpPr>
          <p:spPr>
            <a:xfrm>
              <a:off x="10389243" y="3368233"/>
              <a:ext cx="0" cy="1614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9089251-1FC9-4738-B44D-42638CA0A8A6}"/>
                </a:ext>
              </a:extLst>
            </p:cNvPr>
            <p:cNvCxnSpPr>
              <a:cxnSpLocks/>
            </p:cNvCxnSpPr>
            <p:nvPr/>
          </p:nvCxnSpPr>
          <p:spPr>
            <a:xfrm>
              <a:off x="4682924" y="2002420"/>
              <a:ext cx="0" cy="9606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6BD60D4-1CAC-491E-9560-C1ACB514B7B4}"/>
                </a:ext>
              </a:extLst>
            </p:cNvPr>
            <p:cNvCxnSpPr>
              <a:cxnSpLocks/>
            </p:cNvCxnSpPr>
            <p:nvPr/>
          </p:nvCxnSpPr>
          <p:spPr>
            <a:xfrm flipH="1">
              <a:off x="1006998" y="4988689"/>
              <a:ext cx="9410217" cy="2314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089F6F24-638B-496F-806B-14AADE68573A}"/>
              </a:ext>
            </a:extLst>
          </p:cNvPr>
          <p:cNvGrpSpPr/>
          <p:nvPr/>
        </p:nvGrpSpPr>
        <p:grpSpPr>
          <a:xfrm>
            <a:off x="3141089" y="313689"/>
            <a:ext cx="2158952" cy="1630818"/>
            <a:chOff x="530402" y="334144"/>
            <a:chExt cx="2158952" cy="1630818"/>
          </a:xfrm>
        </p:grpSpPr>
        <p:sp>
          <p:nvSpPr>
            <p:cNvPr id="38" name="Rectangle: Rounded Corners 37">
              <a:extLst>
                <a:ext uri="{FF2B5EF4-FFF2-40B4-BE49-F238E27FC236}">
                  <a16:creationId xmlns:a16="http://schemas.microsoft.com/office/drawing/2014/main" id="{A675DED0-A214-4A99-8F6B-CAE8FFCC792C}"/>
                </a:ext>
              </a:extLst>
            </p:cNvPr>
            <p:cNvSpPr/>
            <p:nvPr/>
          </p:nvSpPr>
          <p:spPr>
            <a:xfrm>
              <a:off x="530982" y="334144"/>
              <a:ext cx="2158372" cy="1630818"/>
            </a:xfrm>
            <a:prstGeom prst="roundRect">
              <a:avLst>
                <a:gd name="adj" fmla="val 10531"/>
              </a:avLst>
            </a:prstGeom>
            <a:solidFill>
              <a:srgbClr val="DEC8EE"/>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B3F51F-5904-498B-9169-09B28A92F804}"/>
                </a:ext>
              </a:extLst>
            </p:cNvPr>
            <p:cNvSpPr txBox="1"/>
            <p:nvPr/>
          </p:nvSpPr>
          <p:spPr>
            <a:xfrm>
              <a:off x="530402" y="450176"/>
              <a:ext cx="2158372" cy="1477328"/>
            </a:xfrm>
            <a:prstGeom prst="rect">
              <a:avLst/>
            </a:prstGeom>
            <a:noFill/>
          </p:spPr>
          <p:txBody>
            <a:bodyPr wrap="square" rtlCol="0">
              <a:spAutoFit/>
            </a:bodyPr>
            <a:lstStyle/>
            <a:p>
              <a:pPr algn="ctr"/>
              <a:r>
                <a:rPr lang="en-US" u="sng" dirty="0">
                  <a:latin typeface="Calibri Light" panose="020F0302020204030204" pitchFamily="34" charset="0"/>
                  <a:cs typeface="Calibri Light" panose="020F0302020204030204" pitchFamily="34" charset="0"/>
                </a:rPr>
                <a:t>Community Plan</a:t>
              </a:r>
            </a:p>
            <a:p>
              <a:pPr algn="ctr"/>
              <a:endParaRPr lang="en-US" sz="800" u="sng" dirty="0">
                <a:latin typeface="Calibri Light" panose="020F0302020204030204" pitchFamily="34" charset="0"/>
                <a:cs typeface="Calibri Light" panose="020F0302020204030204" pitchFamily="34" charset="0"/>
              </a:endParaRPr>
            </a:p>
            <a:p>
              <a:pPr algn="ctr"/>
              <a:r>
                <a:rPr lang="en-US" i="1" dirty="0">
                  <a:latin typeface="Calibri Light" panose="020F0302020204030204" pitchFamily="34" charset="0"/>
                  <a:cs typeface="Calibri Light" panose="020F0302020204030204" pitchFamily="34" charset="0"/>
                </a:rPr>
                <a:t>Roof Pitch</a:t>
              </a:r>
            </a:p>
            <a:p>
              <a:pPr algn="ctr"/>
              <a:endParaRPr lang="en-US" sz="800" i="1" dirty="0">
                <a:latin typeface="Calibri Light" panose="020F0302020204030204" pitchFamily="34" charset="0"/>
                <a:cs typeface="Calibri Light" panose="020F0302020204030204" pitchFamily="34" charset="0"/>
              </a:endParaRPr>
            </a:p>
            <a:p>
              <a:pPr algn="ctr"/>
              <a:r>
                <a:rPr lang="en-US" dirty="0">
                  <a:latin typeface="Calibri Light" panose="020F0302020204030204" pitchFamily="34" charset="0"/>
                  <a:cs typeface="Calibri Light" panose="020F0302020204030204" pitchFamily="34" charset="0"/>
                </a:rPr>
                <a:t>Minimum </a:t>
              </a:r>
              <a:r>
                <a:rPr lang="en-US" b="1" dirty="0">
                  <a:latin typeface="Calibri Light" panose="020F0302020204030204" pitchFamily="34" charset="0"/>
                  <a:cs typeface="Calibri Light" panose="020F0302020204030204" pitchFamily="34" charset="0"/>
                </a:rPr>
                <a:t>7:12</a:t>
              </a:r>
            </a:p>
            <a:p>
              <a:pPr algn="ctr"/>
              <a:r>
                <a:rPr lang="en-US" dirty="0">
                  <a:latin typeface="Calibri Light" panose="020F0302020204030204" pitchFamily="34" charset="0"/>
                  <a:cs typeface="Calibri Light" panose="020F0302020204030204" pitchFamily="34" charset="0"/>
                </a:rPr>
                <a:t>Maximum </a:t>
              </a:r>
              <a:r>
                <a:rPr lang="en-US" b="1" dirty="0">
                  <a:latin typeface="Calibri Light" panose="020F0302020204030204" pitchFamily="34" charset="0"/>
                  <a:cs typeface="Calibri Light" panose="020F0302020204030204" pitchFamily="34" charset="0"/>
                </a:rPr>
                <a:t>12:12</a:t>
              </a:r>
            </a:p>
          </p:txBody>
        </p:sp>
      </p:grpSp>
      <p:cxnSp>
        <p:nvCxnSpPr>
          <p:cNvPr id="50" name="Straight Connector 49">
            <a:extLst>
              <a:ext uri="{FF2B5EF4-FFF2-40B4-BE49-F238E27FC236}">
                <a16:creationId xmlns:a16="http://schemas.microsoft.com/office/drawing/2014/main" id="{8FB4B513-2669-4C60-8C88-0E1A2CB4C7C3}"/>
              </a:ext>
            </a:extLst>
          </p:cNvPr>
          <p:cNvCxnSpPr>
            <a:cxnSpLocks/>
          </p:cNvCxnSpPr>
          <p:nvPr/>
        </p:nvCxnSpPr>
        <p:spPr>
          <a:xfrm flipH="1" flipV="1">
            <a:off x="6122753" y="19589"/>
            <a:ext cx="4553606" cy="4406711"/>
          </a:xfrm>
          <a:prstGeom prst="line">
            <a:avLst/>
          </a:prstGeom>
          <a:ln w="12700">
            <a:solidFill>
              <a:srgbClr val="7030A0">
                <a:alpha val="62000"/>
              </a:srgbClr>
            </a:solidFill>
            <a:prstDash val="dashDot"/>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AE4372C6-6986-4302-8047-3D0969745F74}"/>
              </a:ext>
            </a:extLst>
          </p:cNvPr>
          <p:cNvSpPr txBox="1"/>
          <p:nvPr/>
        </p:nvSpPr>
        <p:spPr>
          <a:xfrm rot="2700000">
            <a:off x="7959741" y="1765739"/>
            <a:ext cx="705642" cy="369332"/>
          </a:xfrm>
          <a:prstGeom prst="rect">
            <a:avLst/>
          </a:prstGeom>
          <a:noFill/>
        </p:spPr>
        <p:txBody>
          <a:bodyPr wrap="none" rtlCol="0">
            <a:spAutoFit/>
          </a:bodyPr>
          <a:lstStyle/>
          <a:p>
            <a:r>
              <a:rPr lang="en-US" b="1" dirty="0">
                <a:solidFill>
                  <a:srgbClr val="7030A0"/>
                </a:solidFill>
                <a:latin typeface="Calibri Light" panose="020F0302020204030204" pitchFamily="34" charset="0"/>
                <a:cs typeface="Calibri Light" panose="020F0302020204030204" pitchFamily="34" charset="0"/>
              </a:rPr>
              <a:t>12:12</a:t>
            </a:r>
          </a:p>
        </p:txBody>
      </p:sp>
      <p:grpSp>
        <p:nvGrpSpPr>
          <p:cNvPr id="59" name="Group 58">
            <a:extLst>
              <a:ext uri="{FF2B5EF4-FFF2-40B4-BE49-F238E27FC236}">
                <a16:creationId xmlns:a16="http://schemas.microsoft.com/office/drawing/2014/main" id="{CCF22681-3599-471D-A6B9-1BB07DBC2818}"/>
              </a:ext>
            </a:extLst>
          </p:cNvPr>
          <p:cNvGrpSpPr/>
          <p:nvPr/>
        </p:nvGrpSpPr>
        <p:grpSpPr>
          <a:xfrm>
            <a:off x="9362270" y="261457"/>
            <a:ext cx="2736915" cy="2921345"/>
            <a:chOff x="9300027" y="371600"/>
            <a:chExt cx="2736915" cy="2921345"/>
          </a:xfrm>
        </p:grpSpPr>
        <p:sp>
          <p:nvSpPr>
            <p:cNvPr id="39" name="Rectangle: Rounded Corners 38">
              <a:extLst>
                <a:ext uri="{FF2B5EF4-FFF2-40B4-BE49-F238E27FC236}">
                  <a16:creationId xmlns:a16="http://schemas.microsoft.com/office/drawing/2014/main" id="{69A0D86F-B641-4344-92C7-A3DC31D79D6C}"/>
                </a:ext>
              </a:extLst>
            </p:cNvPr>
            <p:cNvSpPr/>
            <p:nvPr/>
          </p:nvSpPr>
          <p:spPr>
            <a:xfrm>
              <a:off x="9300027" y="371600"/>
              <a:ext cx="2736915" cy="2921345"/>
            </a:xfrm>
            <a:prstGeom prst="roundRect">
              <a:avLst>
                <a:gd name="adj" fmla="val 10531"/>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0FBEE62A-1F8B-4EFB-AEA9-52E2790D9039}"/>
                </a:ext>
              </a:extLst>
            </p:cNvPr>
            <p:cNvSpPr txBox="1"/>
            <p:nvPr/>
          </p:nvSpPr>
          <p:spPr>
            <a:xfrm>
              <a:off x="9412816" y="478569"/>
              <a:ext cx="2548951" cy="2716128"/>
            </a:xfrm>
            <a:prstGeom prst="rect">
              <a:avLst/>
            </a:prstGeom>
            <a:noFill/>
          </p:spPr>
          <p:txBody>
            <a:bodyPr wrap="square" rtlCol="0">
              <a:spAutoFit/>
            </a:bodyPr>
            <a:lstStyle/>
            <a:p>
              <a:pPr algn="ctr"/>
              <a:r>
                <a:rPr lang="en-US" u="sng" dirty="0">
                  <a:solidFill>
                    <a:schemeClr val="bg1"/>
                  </a:solidFill>
                  <a:latin typeface="Calibri Light" panose="020F0302020204030204" pitchFamily="34" charset="0"/>
                  <a:cs typeface="Calibri Light" panose="020F0302020204030204" pitchFamily="34" charset="0"/>
                </a:rPr>
                <a:t>Design Flexibility Sought</a:t>
              </a:r>
            </a:p>
            <a:p>
              <a:pPr algn="ctr"/>
              <a:endParaRPr lang="en-US" sz="800" u="sng" dirty="0">
                <a:solidFill>
                  <a:schemeClr val="bg1"/>
                </a:solidFill>
                <a:latin typeface="Calibri Light" panose="020F0302020204030204" pitchFamily="34" charset="0"/>
                <a:cs typeface="Calibri Light" panose="020F0302020204030204" pitchFamily="34" charset="0"/>
              </a:endParaRPr>
            </a:p>
            <a:p>
              <a:pPr algn="ctr"/>
              <a:r>
                <a:rPr lang="en-US" dirty="0">
                  <a:solidFill>
                    <a:schemeClr val="bg1"/>
                  </a:solidFill>
                  <a:latin typeface="Calibri Light" panose="020F0302020204030204" pitchFamily="34" charset="0"/>
                  <a:cs typeface="Calibri Light" panose="020F0302020204030204" pitchFamily="34" charset="0"/>
                </a:rPr>
                <a:t>Lower roof pitches</a:t>
              </a:r>
            </a:p>
            <a:p>
              <a:pPr algn="ctr"/>
              <a:endParaRPr lang="en-US" dirty="0">
                <a:solidFill>
                  <a:schemeClr val="bg1"/>
                </a:solidFill>
                <a:latin typeface="Calibri Light" panose="020F0302020204030204" pitchFamily="34" charset="0"/>
                <a:cs typeface="Calibri Light" panose="020F0302020204030204" pitchFamily="34" charset="0"/>
              </a:endParaRPr>
            </a:p>
            <a:p>
              <a:pPr algn="ctr"/>
              <a:r>
                <a:rPr lang="en-US" u="sng" dirty="0">
                  <a:solidFill>
                    <a:schemeClr val="bg1"/>
                  </a:solidFill>
                  <a:latin typeface="Calibri Light" panose="020F0302020204030204" pitchFamily="34" charset="0"/>
                  <a:cs typeface="Calibri Light" panose="020F0302020204030204" pitchFamily="34" charset="0"/>
                </a:rPr>
                <a:t>Benefits</a:t>
              </a:r>
            </a:p>
            <a:p>
              <a:pPr algn="ctr"/>
              <a:endParaRPr lang="en-US" sz="800" dirty="0">
                <a:solidFill>
                  <a:schemeClr val="bg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Reduced height</a:t>
              </a:r>
              <a:br>
                <a:rPr lang="en-US" dirty="0">
                  <a:solidFill>
                    <a:schemeClr val="bg1"/>
                  </a:solidFill>
                  <a:latin typeface="Calibri Light" panose="020F0302020204030204" pitchFamily="34" charset="0"/>
                  <a:cs typeface="Calibri Light" panose="020F0302020204030204" pitchFamily="34" charset="0"/>
                </a:rPr>
              </a:br>
              <a:r>
                <a:rPr lang="en-US" b="1" i="1" dirty="0">
                  <a:solidFill>
                    <a:schemeClr val="bg1"/>
                  </a:solidFill>
                  <a:latin typeface="Calibri Light" panose="020F0302020204030204" pitchFamily="34" charset="0"/>
                  <a:cs typeface="Calibri Light" panose="020F0302020204030204" pitchFamily="34" charset="0"/>
                </a:rPr>
                <a:t>Scenic benefit</a:t>
              </a:r>
            </a:p>
            <a:p>
              <a:pPr marL="285750" indent="-285750">
                <a:buFont typeface="Arial" panose="020B0604020202020204" pitchFamily="34" charset="0"/>
                <a:buChar char="•"/>
              </a:pPr>
              <a:endParaRPr lang="en-US" sz="800" dirty="0">
                <a:solidFill>
                  <a:schemeClr val="bg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Reduced volume</a:t>
              </a:r>
              <a:br>
                <a:rPr lang="en-US" dirty="0">
                  <a:solidFill>
                    <a:schemeClr val="bg1"/>
                  </a:solidFill>
                  <a:latin typeface="Calibri Light" panose="020F0302020204030204" pitchFamily="34" charset="0"/>
                  <a:cs typeface="Calibri Light" panose="020F0302020204030204" pitchFamily="34" charset="0"/>
                </a:rPr>
              </a:br>
              <a:r>
                <a:rPr lang="en-US" b="1" i="1" dirty="0">
                  <a:solidFill>
                    <a:schemeClr val="bg1"/>
                  </a:solidFill>
                  <a:latin typeface="Calibri Light" panose="020F0302020204030204" pitchFamily="34" charset="0"/>
                  <a:cs typeface="Calibri Light" panose="020F0302020204030204" pitchFamily="34" charset="0"/>
                </a:rPr>
                <a:t>Energy efficiency</a:t>
              </a:r>
              <a:endParaRPr lang="en-US" b="1" dirty="0">
                <a:solidFill>
                  <a:schemeClr val="bg1"/>
                </a:solidFill>
                <a:latin typeface="Calibri Light" panose="020F0302020204030204" pitchFamily="34" charset="0"/>
                <a:cs typeface="Calibri Light" panose="020F0302020204030204" pitchFamily="34" charset="0"/>
              </a:endParaRPr>
            </a:p>
          </p:txBody>
        </p:sp>
      </p:grpSp>
      <p:sp>
        <p:nvSpPr>
          <p:cNvPr id="66" name="Oval 65">
            <a:extLst>
              <a:ext uri="{FF2B5EF4-FFF2-40B4-BE49-F238E27FC236}">
                <a16:creationId xmlns:a16="http://schemas.microsoft.com/office/drawing/2014/main" id="{C2A8BAB2-37B6-4013-8468-B47E31B24949}"/>
              </a:ext>
            </a:extLst>
          </p:cNvPr>
          <p:cNvSpPr/>
          <p:nvPr/>
        </p:nvSpPr>
        <p:spPr>
          <a:xfrm>
            <a:off x="3774826" y="3322242"/>
            <a:ext cx="488066" cy="488066"/>
          </a:xfrm>
          <a:prstGeom prst="ellipse">
            <a:avLst/>
          </a:prstGeom>
          <a:solidFill>
            <a:schemeClr val="tx2"/>
          </a:solidFill>
          <a:ln w="1270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Arial Black" panose="020B0A04020102020204" pitchFamily="34" charset="0"/>
              </a:rPr>
              <a:t>1</a:t>
            </a:r>
          </a:p>
        </p:txBody>
      </p:sp>
      <p:sp>
        <p:nvSpPr>
          <p:cNvPr id="67" name="Oval 66">
            <a:extLst>
              <a:ext uri="{FF2B5EF4-FFF2-40B4-BE49-F238E27FC236}">
                <a16:creationId xmlns:a16="http://schemas.microsoft.com/office/drawing/2014/main" id="{46AB395F-901E-4969-ACC3-E61AA892A796}"/>
              </a:ext>
            </a:extLst>
          </p:cNvPr>
          <p:cNvSpPr/>
          <p:nvPr/>
        </p:nvSpPr>
        <p:spPr>
          <a:xfrm>
            <a:off x="5253435" y="2567731"/>
            <a:ext cx="488066" cy="488066"/>
          </a:xfrm>
          <a:prstGeom prst="ellipse">
            <a:avLst/>
          </a:prstGeom>
          <a:solidFill>
            <a:schemeClr val="tx2"/>
          </a:solidFill>
          <a:ln w="1270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Arial Black" panose="020B0A04020102020204" pitchFamily="34" charset="0"/>
              </a:rPr>
              <a:t>2</a:t>
            </a:r>
          </a:p>
        </p:txBody>
      </p:sp>
      <p:sp>
        <p:nvSpPr>
          <p:cNvPr id="68" name="TextBox 67">
            <a:extLst>
              <a:ext uri="{FF2B5EF4-FFF2-40B4-BE49-F238E27FC236}">
                <a16:creationId xmlns:a16="http://schemas.microsoft.com/office/drawing/2014/main" id="{565F7DFB-E349-45ED-9864-DBED74B54AE3}"/>
              </a:ext>
            </a:extLst>
          </p:cNvPr>
          <p:cNvSpPr txBox="1"/>
          <p:nvPr/>
        </p:nvSpPr>
        <p:spPr>
          <a:xfrm>
            <a:off x="205191" y="307384"/>
            <a:ext cx="2708754" cy="2039020"/>
          </a:xfrm>
          <a:prstGeom prst="rect">
            <a:avLst/>
          </a:prstGeom>
          <a:noFill/>
        </p:spPr>
        <p:txBody>
          <a:bodyPr wrap="square" rtlCol="0">
            <a:spAutoFit/>
          </a:bodyPr>
          <a:lstStyle/>
          <a:p>
            <a:pPr algn="ctr"/>
            <a:r>
              <a:rPr lang="en-US" b="1" u="sng" dirty="0">
                <a:latin typeface="+mj-lt"/>
              </a:rPr>
              <a:t>Design Concept Features</a:t>
            </a:r>
          </a:p>
          <a:p>
            <a:endParaRPr lang="en-US" sz="800" dirty="0">
              <a:latin typeface="+mj-lt"/>
            </a:endParaRPr>
          </a:p>
          <a:p>
            <a:pPr marL="342900" indent="-342900">
              <a:buFont typeface="+mj-lt"/>
              <a:buAutoNum type="arabicPeriod"/>
            </a:pPr>
            <a:r>
              <a:rPr lang="en-US" dirty="0">
                <a:latin typeface="+mj-lt"/>
              </a:rPr>
              <a:t>Clerestory windows for interior solar access</a:t>
            </a:r>
          </a:p>
          <a:p>
            <a:pPr marL="342900" indent="-342900">
              <a:buFont typeface="+mj-lt"/>
              <a:buAutoNum type="arabicPeriod"/>
            </a:pPr>
            <a:endParaRPr lang="en-US" sz="800" dirty="0">
              <a:latin typeface="+mj-lt"/>
            </a:endParaRPr>
          </a:p>
          <a:p>
            <a:pPr marL="342900" indent="-342900">
              <a:buFont typeface="+mj-lt"/>
              <a:buAutoNum type="arabicPeriod"/>
            </a:pPr>
            <a:r>
              <a:rPr lang="en-US" dirty="0">
                <a:latin typeface="+mj-lt"/>
              </a:rPr>
              <a:t>Roof pitches similar to existing JHS and CC buildings</a:t>
            </a:r>
          </a:p>
        </p:txBody>
      </p:sp>
      <p:cxnSp>
        <p:nvCxnSpPr>
          <p:cNvPr id="70" name="Straight Arrow Connector 69">
            <a:extLst>
              <a:ext uri="{FF2B5EF4-FFF2-40B4-BE49-F238E27FC236}">
                <a16:creationId xmlns:a16="http://schemas.microsoft.com/office/drawing/2014/main" id="{9B64FC04-672A-40CE-81D7-D178CFDBD79F}"/>
              </a:ext>
            </a:extLst>
          </p:cNvPr>
          <p:cNvCxnSpPr>
            <a:stCxn id="66" idx="6"/>
          </p:cNvCxnSpPr>
          <p:nvPr/>
        </p:nvCxnSpPr>
        <p:spPr>
          <a:xfrm>
            <a:off x="4262892" y="3566275"/>
            <a:ext cx="420032" cy="93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F8460D7B-ADCE-4DF9-9412-467B706FAC08}"/>
              </a:ext>
            </a:extLst>
          </p:cNvPr>
          <p:cNvSpPr txBox="1"/>
          <p:nvPr/>
        </p:nvSpPr>
        <p:spPr>
          <a:xfrm>
            <a:off x="8623644" y="5941086"/>
            <a:ext cx="2088200" cy="461665"/>
          </a:xfrm>
          <a:prstGeom prst="rect">
            <a:avLst/>
          </a:prstGeom>
          <a:noFill/>
        </p:spPr>
        <p:txBody>
          <a:bodyPr wrap="none" rtlCol="0">
            <a:spAutoFit/>
          </a:bodyPr>
          <a:lstStyle/>
          <a:p>
            <a:r>
              <a:rPr lang="en-US" sz="2400" b="1" dirty="0">
                <a:solidFill>
                  <a:schemeClr val="accent1"/>
                </a:solidFill>
                <a:latin typeface="+mj-lt"/>
              </a:rPr>
              <a:t>West Elevation</a:t>
            </a:r>
          </a:p>
        </p:txBody>
      </p:sp>
    </p:spTree>
    <p:extLst>
      <p:ext uri="{BB962C8B-B14F-4D97-AF65-F5344CB8AC3E}">
        <p14:creationId xmlns:p14="http://schemas.microsoft.com/office/powerpoint/2010/main" val="325914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DEFCC09-D23B-45F1-8553-E95AFA2C8EDB}"/>
              </a:ext>
            </a:extLst>
          </p:cNvPr>
          <p:cNvSpPr/>
          <p:nvPr/>
        </p:nvSpPr>
        <p:spPr>
          <a:xfrm>
            <a:off x="7772400" y="4432428"/>
            <a:ext cx="4800600" cy="27303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E7642A69-61E0-4DF5-BCDC-DE80B610F5AD}"/>
              </a:ext>
            </a:extLst>
          </p:cNvPr>
          <p:cNvSpPr>
            <a:spLocks noGrp="1"/>
          </p:cNvSpPr>
          <p:nvPr>
            <p:ph type="dt" sz="half" idx="10"/>
          </p:nvPr>
        </p:nvSpPr>
        <p:spPr/>
        <p:txBody>
          <a:bodyPr/>
          <a:lstStyle/>
          <a:p>
            <a:pPr>
              <a:defRPr/>
            </a:pPr>
            <a:r>
              <a:rPr lang="en-US" altLang="en-US"/>
              <a:t>AGENDA ITEM V.A</a:t>
            </a:r>
            <a:endParaRPr lang="en-US" altLang="en-US" dirty="0"/>
          </a:p>
        </p:txBody>
      </p:sp>
      <p:grpSp>
        <p:nvGrpSpPr>
          <p:cNvPr id="17" name="Group 16">
            <a:extLst>
              <a:ext uri="{FF2B5EF4-FFF2-40B4-BE49-F238E27FC236}">
                <a16:creationId xmlns:a16="http://schemas.microsoft.com/office/drawing/2014/main" id="{68BB7954-3907-48E5-878E-E6D3EF645D7C}"/>
              </a:ext>
            </a:extLst>
          </p:cNvPr>
          <p:cNvGrpSpPr/>
          <p:nvPr/>
        </p:nvGrpSpPr>
        <p:grpSpPr>
          <a:xfrm>
            <a:off x="498392" y="504314"/>
            <a:ext cx="6392556" cy="2001709"/>
            <a:chOff x="279239" y="2632587"/>
            <a:chExt cx="11633522" cy="3642820"/>
          </a:xfrm>
        </p:grpSpPr>
        <p:pic>
          <p:nvPicPr>
            <p:cNvPr id="18" name="Picture 17">
              <a:extLst>
                <a:ext uri="{FF2B5EF4-FFF2-40B4-BE49-F238E27FC236}">
                  <a16:creationId xmlns:a16="http://schemas.microsoft.com/office/drawing/2014/main" id="{2A251828-D113-4A81-BACE-9D5AFC45AF50}"/>
                </a:ext>
              </a:extLst>
            </p:cNvPr>
            <p:cNvPicPr>
              <a:picLocks noChangeAspect="1"/>
            </p:cNvPicPr>
            <p:nvPr/>
          </p:nvPicPr>
          <p:blipFill rotWithShape="1">
            <a:blip r:embed="rId3" cstate="hqprint">
              <a:alphaModFix amt="29000"/>
              <a:extLst>
                <a:ext uri="{28A0092B-C50C-407E-A947-70E740481C1C}">
                  <a14:useLocalDpi xmlns:a14="http://schemas.microsoft.com/office/drawing/2010/main"/>
                </a:ext>
              </a:extLst>
            </a:blip>
            <a:srcRect/>
            <a:stretch/>
          </p:blipFill>
          <p:spPr>
            <a:xfrm>
              <a:off x="279239" y="2632587"/>
              <a:ext cx="11633522" cy="3642820"/>
            </a:xfrm>
            <a:prstGeom prst="rect">
              <a:avLst/>
            </a:prstGeom>
          </p:spPr>
        </p:pic>
        <p:grpSp>
          <p:nvGrpSpPr>
            <p:cNvPr id="19" name="Group 18">
              <a:extLst>
                <a:ext uri="{FF2B5EF4-FFF2-40B4-BE49-F238E27FC236}">
                  <a16:creationId xmlns:a16="http://schemas.microsoft.com/office/drawing/2014/main" id="{7209AE44-C132-47DA-8769-F376BD158379}"/>
                </a:ext>
              </a:extLst>
            </p:cNvPr>
            <p:cNvGrpSpPr/>
            <p:nvPr/>
          </p:nvGrpSpPr>
          <p:grpSpPr>
            <a:xfrm>
              <a:off x="609600" y="2892707"/>
              <a:ext cx="10224304" cy="3154101"/>
              <a:chOff x="609600" y="1875099"/>
              <a:chExt cx="10224304" cy="3154101"/>
            </a:xfrm>
          </p:grpSpPr>
          <p:cxnSp>
            <p:nvCxnSpPr>
              <p:cNvPr id="20" name="Straight Connector 19">
                <a:extLst>
                  <a:ext uri="{FF2B5EF4-FFF2-40B4-BE49-F238E27FC236}">
                    <a16:creationId xmlns:a16="http://schemas.microsoft.com/office/drawing/2014/main" id="{824E29DB-ED18-4712-BDFB-7B246D95C0CB}"/>
                  </a:ext>
                </a:extLst>
              </p:cNvPr>
              <p:cNvCxnSpPr/>
              <p:nvPr/>
            </p:nvCxnSpPr>
            <p:spPr>
              <a:xfrm flipV="1">
                <a:off x="609600" y="2558005"/>
                <a:ext cx="6393084" cy="106878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5566D2F-0D20-40D4-B6F3-0C3F49B06334}"/>
                  </a:ext>
                </a:extLst>
              </p:cNvPr>
              <p:cNvCxnSpPr>
                <a:cxnSpLocks/>
              </p:cNvCxnSpPr>
              <p:nvPr/>
            </p:nvCxnSpPr>
            <p:spPr>
              <a:xfrm>
                <a:off x="4294208" y="1875099"/>
                <a:ext cx="6539696" cy="160888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5D8B860-3B6F-4038-9432-426CD987BF84}"/>
                  </a:ext>
                </a:extLst>
              </p:cNvPr>
              <p:cNvCxnSpPr>
                <a:cxnSpLocks/>
              </p:cNvCxnSpPr>
              <p:nvPr/>
            </p:nvCxnSpPr>
            <p:spPr>
              <a:xfrm>
                <a:off x="990600" y="3553428"/>
                <a:ext cx="0" cy="1475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F3EAC2E-19AF-425A-BA83-89BF4614FC83}"/>
                  </a:ext>
                </a:extLst>
              </p:cNvPr>
              <p:cNvCxnSpPr>
                <a:cxnSpLocks/>
              </p:cNvCxnSpPr>
              <p:nvPr/>
            </p:nvCxnSpPr>
            <p:spPr>
              <a:xfrm>
                <a:off x="10389243" y="3368233"/>
                <a:ext cx="0" cy="1614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2F6E83C-752D-4DD7-B2BD-7A3452A1955D}"/>
                  </a:ext>
                </a:extLst>
              </p:cNvPr>
              <p:cNvCxnSpPr>
                <a:cxnSpLocks/>
              </p:cNvCxnSpPr>
              <p:nvPr/>
            </p:nvCxnSpPr>
            <p:spPr>
              <a:xfrm>
                <a:off x="4682924" y="2002420"/>
                <a:ext cx="0" cy="9606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57F8E4C-6C36-4349-ADB5-374436AF075E}"/>
                  </a:ext>
                </a:extLst>
              </p:cNvPr>
              <p:cNvCxnSpPr>
                <a:cxnSpLocks/>
              </p:cNvCxnSpPr>
              <p:nvPr/>
            </p:nvCxnSpPr>
            <p:spPr>
              <a:xfrm flipH="1">
                <a:off x="1006998" y="4988689"/>
                <a:ext cx="9410217" cy="23149"/>
              </a:xfrm>
              <a:prstGeom prst="line">
                <a:avLst/>
              </a:prstGeom>
            </p:spPr>
            <p:style>
              <a:lnRef idx="2">
                <a:schemeClr val="accent1"/>
              </a:lnRef>
              <a:fillRef idx="0">
                <a:schemeClr val="accent1"/>
              </a:fillRef>
              <a:effectRef idx="1">
                <a:schemeClr val="accent1"/>
              </a:effectRef>
              <a:fontRef idx="minor">
                <a:schemeClr val="tx1"/>
              </a:fontRef>
            </p:style>
          </p:cxnSp>
        </p:grpSp>
      </p:grpSp>
      <p:pic>
        <p:nvPicPr>
          <p:cNvPr id="2052" name="Picture 4">
            <a:extLst>
              <a:ext uri="{FF2B5EF4-FFF2-40B4-BE49-F238E27FC236}">
                <a16:creationId xmlns:a16="http://schemas.microsoft.com/office/drawing/2014/main" id="{409D0186-EA1E-4DC2-ADB6-F54804E748E7}"/>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914680" y="2557328"/>
            <a:ext cx="3859944" cy="174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35947385-AD0A-40FC-A0F8-BFC38E6C11A8}"/>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7914680" y="585003"/>
            <a:ext cx="3859944" cy="17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0CD9F1F7-DBF1-4D61-9B90-F378FE295D7F}"/>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762000" y="4593405"/>
            <a:ext cx="6096000" cy="186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a:extLst>
              <a:ext uri="{FF2B5EF4-FFF2-40B4-BE49-F238E27FC236}">
                <a16:creationId xmlns:a16="http://schemas.microsoft.com/office/drawing/2014/main" id="{B0249CBC-22EA-4710-B31A-B3863347ACDB}"/>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762000" y="2678312"/>
            <a:ext cx="6096000" cy="17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Lisa Maloff University Center at the Lake Tahoe Community College ...">
            <a:extLst>
              <a:ext uri="{FF2B5EF4-FFF2-40B4-BE49-F238E27FC236}">
                <a16:creationId xmlns:a16="http://schemas.microsoft.com/office/drawing/2014/main" id="{79E8931C-9C3A-47B8-BF65-9E3F1C29AF0B}"/>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7914681" y="4374490"/>
            <a:ext cx="3859944" cy="2275907"/>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a:extLst>
              <a:ext uri="{FF2B5EF4-FFF2-40B4-BE49-F238E27FC236}">
                <a16:creationId xmlns:a16="http://schemas.microsoft.com/office/drawing/2014/main" id="{7E00631E-0BEC-459C-8C1A-F4D39640000A}"/>
              </a:ext>
            </a:extLst>
          </p:cNvPr>
          <p:cNvSpPr>
            <a:spLocks noGrp="1"/>
          </p:cNvSpPr>
          <p:nvPr>
            <p:ph type="title"/>
          </p:nvPr>
        </p:nvSpPr>
        <p:spPr>
          <a:xfrm>
            <a:off x="76200" y="-228600"/>
            <a:ext cx="10972800" cy="1143000"/>
          </a:xfrm>
        </p:spPr>
        <p:txBody>
          <a:bodyPr/>
          <a:lstStyle/>
          <a:p>
            <a:pPr algn="l"/>
            <a:r>
              <a:rPr lang="en-US" dirty="0"/>
              <a:t>Design in Context</a:t>
            </a:r>
          </a:p>
        </p:txBody>
      </p:sp>
      <p:sp>
        <p:nvSpPr>
          <p:cNvPr id="27" name="TextBox 26">
            <a:extLst>
              <a:ext uri="{FF2B5EF4-FFF2-40B4-BE49-F238E27FC236}">
                <a16:creationId xmlns:a16="http://schemas.microsoft.com/office/drawing/2014/main" id="{DF978CAC-AA55-42EC-AB30-4C4221DFE7F6}"/>
              </a:ext>
            </a:extLst>
          </p:cNvPr>
          <p:cNvSpPr txBox="1"/>
          <p:nvPr/>
        </p:nvSpPr>
        <p:spPr>
          <a:xfrm>
            <a:off x="679924" y="4098812"/>
            <a:ext cx="3184292" cy="369332"/>
          </a:xfrm>
          <a:prstGeom prst="rect">
            <a:avLst/>
          </a:prstGeom>
          <a:solidFill>
            <a:srgbClr val="FFFFFF">
              <a:alpha val="38824"/>
            </a:srgbClr>
          </a:solidFill>
        </p:spPr>
        <p:txBody>
          <a:bodyPr wrap="square" rtlCol="0">
            <a:spAutoFit/>
          </a:bodyPr>
          <a:lstStyle/>
          <a:p>
            <a:r>
              <a:rPr lang="en-US" b="1" dirty="0"/>
              <a:t>South Tahoe Middle School</a:t>
            </a:r>
          </a:p>
        </p:txBody>
      </p:sp>
      <p:sp>
        <p:nvSpPr>
          <p:cNvPr id="39" name="TextBox 38">
            <a:extLst>
              <a:ext uri="{FF2B5EF4-FFF2-40B4-BE49-F238E27FC236}">
                <a16:creationId xmlns:a16="http://schemas.microsoft.com/office/drawing/2014/main" id="{F952E8E5-7D6B-49B4-A6BA-EB0C361D135B}"/>
              </a:ext>
            </a:extLst>
          </p:cNvPr>
          <p:cNvSpPr txBox="1"/>
          <p:nvPr/>
        </p:nvSpPr>
        <p:spPr>
          <a:xfrm>
            <a:off x="679924" y="6071341"/>
            <a:ext cx="3184292" cy="369332"/>
          </a:xfrm>
          <a:prstGeom prst="rect">
            <a:avLst/>
          </a:prstGeom>
          <a:solidFill>
            <a:srgbClr val="FFFFFF">
              <a:alpha val="38824"/>
            </a:srgbClr>
          </a:solidFill>
        </p:spPr>
        <p:txBody>
          <a:bodyPr wrap="square" rtlCol="0">
            <a:spAutoFit/>
          </a:bodyPr>
          <a:lstStyle/>
          <a:p>
            <a:r>
              <a:rPr lang="en-US" b="1" dirty="0"/>
              <a:t>Current Boys &amp; Girls Club</a:t>
            </a:r>
          </a:p>
        </p:txBody>
      </p:sp>
      <p:sp>
        <p:nvSpPr>
          <p:cNvPr id="40" name="TextBox 39">
            <a:extLst>
              <a:ext uri="{FF2B5EF4-FFF2-40B4-BE49-F238E27FC236}">
                <a16:creationId xmlns:a16="http://schemas.microsoft.com/office/drawing/2014/main" id="{63D07B95-4828-42AF-8A4C-D544220F43E5}"/>
              </a:ext>
            </a:extLst>
          </p:cNvPr>
          <p:cNvSpPr txBox="1"/>
          <p:nvPr/>
        </p:nvSpPr>
        <p:spPr>
          <a:xfrm>
            <a:off x="7914680" y="6172200"/>
            <a:ext cx="3184292" cy="553998"/>
          </a:xfrm>
          <a:prstGeom prst="rect">
            <a:avLst/>
          </a:prstGeom>
          <a:solidFill>
            <a:srgbClr val="FFFFFF">
              <a:alpha val="38824"/>
            </a:srgbClr>
          </a:solidFill>
        </p:spPr>
        <p:txBody>
          <a:bodyPr wrap="square" rtlCol="0">
            <a:spAutoFit/>
          </a:bodyPr>
          <a:lstStyle/>
          <a:p>
            <a:r>
              <a:rPr lang="en-US" b="1" dirty="0"/>
              <a:t>LTCC Lisa </a:t>
            </a:r>
            <a:r>
              <a:rPr lang="en-US" b="1" dirty="0" err="1"/>
              <a:t>Maloff</a:t>
            </a:r>
            <a:r>
              <a:rPr lang="en-US" b="1" dirty="0"/>
              <a:t> Center</a:t>
            </a:r>
          </a:p>
          <a:p>
            <a:r>
              <a:rPr lang="en-US" sz="1200" i="1" dirty="0"/>
              <a:t>Credit: tahoesouth.com</a:t>
            </a:r>
          </a:p>
        </p:txBody>
      </p:sp>
      <p:sp>
        <p:nvSpPr>
          <p:cNvPr id="41" name="TextBox 40">
            <a:extLst>
              <a:ext uri="{FF2B5EF4-FFF2-40B4-BE49-F238E27FC236}">
                <a16:creationId xmlns:a16="http://schemas.microsoft.com/office/drawing/2014/main" id="{9794865F-13D5-49D4-9D2E-1C73910BED1A}"/>
              </a:ext>
            </a:extLst>
          </p:cNvPr>
          <p:cNvSpPr txBox="1"/>
          <p:nvPr/>
        </p:nvSpPr>
        <p:spPr>
          <a:xfrm>
            <a:off x="7930050" y="2086480"/>
            <a:ext cx="3778928" cy="369332"/>
          </a:xfrm>
          <a:prstGeom prst="rect">
            <a:avLst/>
          </a:prstGeom>
          <a:solidFill>
            <a:srgbClr val="FFFFFF">
              <a:alpha val="38824"/>
            </a:srgbClr>
          </a:solidFill>
        </p:spPr>
        <p:txBody>
          <a:bodyPr wrap="square" rtlCol="0">
            <a:spAutoFit/>
          </a:bodyPr>
          <a:lstStyle/>
          <a:p>
            <a:pPr algn="ctr"/>
            <a:r>
              <a:rPr lang="en-US" b="1" dirty="0"/>
              <a:t>Old Al Tahoe Elementary School</a:t>
            </a:r>
          </a:p>
        </p:txBody>
      </p:sp>
    </p:spTree>
    <p:extLst>
      <p:ext uri="{BB962C8B-B14F-4D97-AF65-F5344CB8AC3E}">
        <p14:creationId xmlns:p14="http://schemas.microsoft.com/office/powerpoint/2010/main" val="335507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EDF2-EF7F-4D50-88CB-21EC2BB817E6}"/>
              </a:ext>
            </a:extLst>
          </p:cNvPr>
          <p:cNvSpPr>
            <a:spLocks noGrp="1"/>
          </p:cNvSpPr>
          <p:nvPr>
            <p:ph type="title"/>
          </p:nvPr>
        </p:nvSpPr>
        <p:spPr/>
        <p:txBody>
          <a:bodyPr/>
          <a:lstStyle/>
          <a:p>
            <a:r>
              <a:rPr lang="en-US" dirty="0"/>
              <a:t>Environmental / Threshold Review</a:t>
            </a:r>
          </a:p>
        </p:txBody>
      </p:sp>
      <p:sp>
        <p:nvSpPr>
          <p:cNvPr id="3" name="Content Placeholder 2">
            <a:extLst>
              <a:ext uri="{FF2B5EF4-FFF2-40B4-BE49-F238E27FC236}">
                <a16:creationId xmlns:a16="http://schemas.microsoft.com/office/drawing/2014/main" id="{B29E1D8C-A097-4E21-97B0-B2F41EB3AC86}"/>
              </a:ext>
            </a:extLst>
          </p:cNvPr>
          <p:cNvSpPr>
            <a:spLocks noGrp="1"/>
          </p:cNvSpPr>
          <p:nvPr>
            <p:ph sz="half" idx="1"/>
          </p:nvPr>
        </p:nvSpPr>
        <p:spPr>
          <a:xfrm>
            <a:off x="609600" y="1600201"/>
            <a:ext cx="6019800" cy="4823748"/>
          </a:xfrm>
        </p:spPr>
        <p:txBody>
          <a:bodyPr>
            <a:normAutofit fontScale="92500" lnSpcReduction="20000"/>
          </a:bodyPr>
          <a:lstStyle/>
          <a:p>
            <a:r>
              <a:rPr lang="en-US" dirty="0"/>
              <a:t>Projects benefitting from the amendment must still go through TRPA permitting</a:t>
            </a:r>
          </a:p>
          <a:p>
            <a:pPr lvl="1"/>
            <a:r>
              <a:rPr lang="en-US" dirty="0"/>
              <a:t>Compliance with citywide design guidelines &amp; standards still required</a:t>
            </a:r>
          </a:p>
          <a:p>
            <a:pPr lvl="1"/>
            <a:r>
              <a:rPr lang="en-US" dirty="0"/>
              <a:t>Findings needed to approve additional height ensure scenic impacts of structures will be les-than significant</a:t>
            </a:r>
          </a:p>
          <a:p>
            <a:pPr lvl="1"/>
            <a:endParaRPr lang="en-US" sz="1050" dirty="0"/>
          </a:p>
          <a:p>
            <a:r>
              <a:rPr lang="en-US" dirty="0"/>
              <a:t>IEC concludes no significant impact</a:t>
            </a:r>
          </a:p>
          <a:p>
            <a:endParaRPr lang="en-US" sz="500" dirty="0"/>
          </a:p>
          <a:p>
            <a:r>
              <a:rPr lang="en-US" dirty="0"/>
              <a:t>Applicant believes amendment will benefit thresholds</a:t>
            </a:r>
          </a:p>
          <a:p>
            <a:pPr lvl="1"/>
            <a:r>
              <a:rPr lang="en-US" dirty="0"/>
              <a:t>Steep roof pitch </a:t>
            </a:r>
            <a:r>
              <a:rPr lang="en-US" dirty="0">
                <a:sym typeface="Wingdings" panose="05000000000000000000" pitchFamily="2" charset="2"/>
              </a:rPr>
              <a:t> taller building, more volume</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19C1F26-C188-4021-A297-03FA4CDDEF9E}"/>
              </a:ext>
            </a:extLst>
          </p:cNvPr>
          <p:cNvSpPr>
            <a:spLocks noGrp="1"/>
          </p:cNvSpPr>
          <p:nvPr>
            <p:ph sz="half" idx="2"/>
          </p:nvPr>
        </p:nvSpPr>
        <p:spPr>
          <a:xfrm>
            <a:off x="7086600" y="1341437"/>
            <a:ext cx="4775200" cy="4525963"/>
          </a:xfrm>
        </p:spPr>
        <p:txBody>
          <a:bodyPr/>
          <a:lstStyle/>
          <a:p>
            <a:pPr marL="0" indent="0" algn="ctr">
              <a:buNone/>
            </a:pPr>
            <a:r>
              <a:rPr lang="en-US" sz="2000" i="1" dirty="0"/>
              <a:t>Public Service Uses</a:t>
            </a:r>
          </a:p>
          <a:p>
            <a:pPr marL="0" indent="0" algn="ctr">
              <a:buNone/>
            </a:pPr>
            <a:r>
              <a:rPr lang="en-US" b="1" dirty="0"/>
              <a:t>Additional Height Findings</a:t>
            </a:r>
          </a:p>
          <a:p>
            <a:pPr marL="0" indent="0" algn="ctr">
              <a:buNone/>
            </a:pPr>
            <a:endParaRPr lang="en-US" sz="700" b="1" dirty="0"/>
          </a:p>
          <a:p>
            <a:pPr marL="0" indent="0" algn="ctr">
              <a:buNone/>
            </a:pPr>
            <a:r>
              <a:rPr lang="en-US" sz="1800" u="sng" cap="all" dirty="0"/>
              <a:t>Up to </a:t>
            </a:r>
            <a:r>
              <a:rPr lang="en-US" sz="2000" b="1" u="sng" cap="all" dirty="0"/>
              <a:t>4</a:t>
            </a:r>
            <a:r>
              <a:rPr lang="en-US" sz="1800" u="sng" cap="all" dirty="0"/>
              <a:t> feet</a:t>
            </a:r>
          </a:p>
          <a:p>
            <a:r>
              <a:rPr lang="en-US" sz="2000" dirty="0">
                <a:latin typeface="Calibri Light" panose="020F0302020204030204" pitchFamily="34" charset="0"/>
                <a:cs typeface="Calibri Light" panose="020F0302020204030204" pitchFamily="34" charset="0"/>
              </a:rPr>
              <a:t>Not extend above tree canopy</a:t>
            </a:r>
          </a:p>
          <a:p>
            <a:r>
              <a:rPr lang="en-US" sz="2000" dirty="0">
                <a:latin typeface="Calibri Light" panose="020F0302020204030204" pitchFamily="34" charset="0"/>
                <a:cs typeface="Calibri Light" panose="020F0302020204030204" pitchFamily="34" charset="0"/>
              </a:rPr>
              <a:t>Designed to minimize interference with views</a:t>
            </a:r>
          </a:p>
          <a:p>
            <a:pPr marL="0" indent="0">
              <a:buNone/>
            </a:pPr>
            <a:endParaRPr lang="en-US" sz="900" dirty="0"/>
          </a:p>
          <a:p>
            <a:pPr marL="0" indent="0" algn="ctr">
              <a:buNone/>
            </a:pPr>
            <a:r>
              <a:rPr lang="en-US" sz="1800" u="sng" cap="all" dirty="0"/>
              <a:t>Up to </a:t>
            </a:r>
            <a:r>
              <a:rPr lang="en-US" sz="2000" b="1" u="sng" cap="all" dirty="0"/>
              <a:t>14</a:t>
            </a:r>
            <a:r>
              <a:rPr lang="en-US" sz="1800" u="sng" cap="all" dirty="0"/>
              <a:t> feet</a:t>
            </a:r>
          </a:p>
          <a:p>
            <a:r>
              <a:rPr lang="en-US" sz="2000" dirty="0">
                <a:latin typeface="Calibri Light" panose="020F0302020204030204" pitchFamily="34" charset="0"/>
                <a:cs typeface="Calibri Light" panose="020F0302020204030204" pitchFamily="34" charset="0"/>
              </a:rPr>
              <a:t>Height needed for building function</a:t>
            </a:r>
          </a:p>
          <a:p>
            <a:r>
              <a:rPr lang="en-US" sz="2000" dirty="0">
                <a:latin typeface="Calibri Light" panose="020F0302020204030204" pitchFamily="34" charset="0"/>
                <a:cs typeface="Calibri Light" panose="020F0302020204030204" pitchFamily="34" charset="0"/>
              </a:rPr>
              <a:t>No more than 2 stories</a:t>
            </a:r>
          </a:p>
          <a:p>
            <a:endParaRPr lang="en-US" dirty="0"/>
          </a:p>
          <a:p>
            <a:pPr marL="0" indent="0" algn="ctr">
              <a:buNone/>
            </a:pPr>
            <a:endParaRPr lang="en-US" dirty="0"/>
          </a:p>
        </p:txBody>
      </p:sp>
      <p:sp>
        <p:nvSpPr>
          <p:cNvPr id="6" name="Rectangle: Rounded Corners 5">
            <a:extLst>
              <a:ext uri="{FF2B5EF4-FFF2-40B4-BE49-F238E27FC236}">
                <a16:creationId xmlns:a16="http://schemas.microsoft.com/office/drawing/2014/main" id="{CF36C186-4A2D-432C-89F1-861A737B02E3}"/>
              </a:ext>
            </a:extLst>
          </p:cNvPr>
          <p:cNvSpPr/>
          <p:nvPr/>
        </p:nvSpPr>
        <p:spPr>
          <a:xfrm>
            <a:off x="6934200" y="1231901"/>
            <a:ext cx="4964575" cy="3995736"/>
          </a:xfrm>
          <a:prstGeom prst="roundRect">
            <a:avLst>
              <a:gd name="adj" fmla="val 7087"/>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6715A9B-19A4-4904-91A3-B65CC8DFF206}"/>
              </a:ext>
            </a:extLst>
          </p:cNvPr>
          <p:cNvSpPr/>
          <p:nvPr/>
        </p:nvSpPr>
        <p:spPr>
          <a:xfrm>
            <a:off x="6340033" y="3429000"/>
            <a:ext cx="557192" cy="304800"/>
          </a:xfrm>
          <a:prstGeom prst="rightArrow">
            <a:avLst/>
          </a:prstGeom>
          <a:solidFill>
            <a:schemeClr val="accent1">
              <a:lumMod val="20000"/>
              <a:lumOff val="80000"/>
            </a:schemeClr>
          </a:solidFill>
          <a:ln w="28575"/>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2">
                  <a:lumMod val="50000"/>
                </a:schemeClr>
              </a:solidFill>
            </a:endParaRPr>
          </a:p>
        </p:txBody>
      </p:sp>
      <p:sp>
        <p:nvSpPr>
          <p:cNvPr id="8" name="Rectangle 7">
            <a:extLst>
              <a:ext uri="{FF2B5EF4-FFF2-40B4-BE49-F238E27FC236}">
                <a16:creationId xmlns:a16="http://schemas.microsoft.com/office/drawing/2014/main" id="{9946000C-03D3-4B30-9981-D3C5F6B56E7C}"/>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309460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5544-3811-4460-83A5-958AACAAC558}"/>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9C01AA0B-791E-4A16-950F-D33EB1324170}"/>
              </a:ext>
            </a:extLst>
          </p:cNvPr>
          <p:cNvSpPr>
            <a:spLocks noGrp="1"/>
          </p:cNvSpPr>
          <p:nvPr>
            <p:ph sz="half" idx="1"/>
          </p:nvPr>
        </p:nvSpPr>
        <p:spPr>
          <a:xfrm>
            <a:off x="2133600" y="1828800"/>
            <a:ext cx="7924800" cy="4297364"/>
          </a:xfrm>
        </p:spPr>
        <p:txBody>
          <a:bodyPr/>
          <a:lstStyle/>
          <a:p>
            <a:pPr marL="0" indent="0">
              <a:buNone/>
            </a:pPr>
            <a:r>
              <a:rPr lang="en-US" sz="3200" i="1" dirty="0"/>
              <a:t>Recommend that the Governing Board:</a:t>
            </a:r>
          </a:p>
          <a:p>
            <a:pPr marL="0" indent="0" algn="ctr">
              <a:buNone/>
            </a:pPr>
            <a:endParaRPr lang="en-US" sz="1000" i="1" dirty="0"/>
          </a:p>
          <a:p>
            <a:r>
              <a:rPr lang="en-US" dirty="0"/>
              <a:t>Adopt the Findings (Attachment B) </a:t>
            </a:r>
          </a:p>
          <a:p>
            <a:pPr lvl="1"/>
            <a:r>
              <a:rPr lang="en-US" dirty="0"/>
              <a:t>Including a finding of no significant effect  </a:t>
            </a:r>
          </a:p>
          <a:p>
            <a:pPr lvl="1"/>
            <a:endParaRPr lang="en-US" sz="600" dirty="0"/>
          </a:p>
          <a:p>
            <a:r>
              <a:rPr lang="en-US" dirty="0"/>
              <a:t>Adopt the Ordinance (Attachment A) </a:t>
            </a:r>
          </a:p>
          <a:p>
            <a:pPr lvl="1"/>
            <a:r>
              <a:rPr lang="en-US" dirty="0"/>
              <a:t>Modifying the Bijou / Al Tahoe Community Plan by expanding the special height standard</a:t>
            </a:r>
            <a:endParaRPr lang="en-US" i="1" dirty="0"/>
          </a:p>
        </p:txBody>
      </p:sp>
      <p:sp>
        <p:nvSpPr>
          <p:cNvPr id="4" name="Rectangle 3">
            <a:extLst>
              <a:ext uri="{FF2B5EF4-FFF2-40B4-BE49-F238E27FC236}">
                <a16:creationId xmlns:a16="http://schemas.microsoft.com/office/drawing/2014/main" id="{4439D3BD-5D0F-4144-9B4C-C02E3FD64072}"/>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417931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2DD-22FC-4E3E-AB6B-9648B47958B2}"/>
              </a:ext>
            </a:extLst>
          </p:cNvPr>
          <p:cNvSpPr>
            <a:spLocks noGrp="1"/>
          </p:cNvSpPr>
          <p:nvPr>
            <p:ph type="title"/>
          </p:nvPr>
        </p:nvSpPr>
        <p:spPr/>
        <p:txBody>
          <a:bodyPr/>
          <a:lstStyle/>
          <a:p>
            <a:r>
              <a:rPr lang="en-US" dirty="0"/>
              <a:t>Advisory Planning Commission Questions</a:t>
            </a:r>
          </a:p>
        </p:txBody>
      </p:sp>
      <p:sp>
        <p:nvSpPr>
          <p:cNvPr id="6" name="Text Placeholder 5">
            <a:extLst>
              <a:ext uri="{FF2B5EF4-FFF2-40B4-BE49-F238E27FC236}">
                <a16:creationId xmlns:a16="http://schemas.microsoft.com/office/drawing/2014/main" id="{92A400ED-C0DC-49CC-91CA-0906C2759B69}"/>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1A32FAC-23E0-407F-A947-1C1F827257AB}"/>
              </a:ext>
            </a:extLst>
          </p:cNvPr>
          <p:cNvSpPr>
            <a:spLocks noGrp="1"/>
          </p:cNvSpPr>
          <p:nvPr>
            <p:ph type="dt" sz="half" idx="10"/>
          </p:nvPr>
        </p:nvSpPr>
        <p:spPr/>
        <p:txBody>
          <a:bodyPr/>
          <a:lstStyle/>
          <a:p>
            <a:pPr>
              <a:defRPr/>
            </a:pPr>
            <a:fld id="{F3017D8E-82FA-4FFB-ADA4-7642A01094DE}" type="datetime4">
              <a:rPr lang="en-US" altLang="en-US" smtClean="0"/>
              <a:pPr>
                <a:defRPr/>
              </a:pPr>
              <a:t>June 2, 2020</a:t>
            </a:fld>
            <a:endParaRPr lang="en-US" altLang="en-US"/>
          </a:p>
        </p:txBody>
      </p:sp>
      <p:sp>
        <p:nvSpPr>
          <p:cNvPr id="7" name="Rectangle 6">
            <a:extLst>
              <a:ext uri="{FF2B5EF4-FFF2-40B4-BE49-F238E27FC236}">
                <a16:creationId xmlns:a16="http://schemas.microsoft.com/office/drawing/2014/main" id="{BA0719E8-7B60-43FD-BB76-BA9AEBCB3854}"/>
              </a:ext>
            </a:extLst>
          </p:cNvPr>
          <p:cNvSpPr/>
          <p:nvPr/>
        </p:nvSpPr>
        <p:spPr>
          <a:xfrm>
            <a:off x="0" y="6477000"/>
            <a:ext cx="2076814"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AGENDA ITEM V.A</a:t>
            </a:r>
          </a:p>
        </p:txBody>
      </p:sp>
    </p:spTree>
    <p:extLst>
      <p:ext uri="{BB962C8B-B14F-4D97-AF65-F5344CB8AC3E}">
        <p14:creationId xmlns:p14="http://schemas.microsoft.com/office/powerpoint/2010/main" val="3462514899"/>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5DE4188D-B449-419F-B782-7F3553E1C975}" vid="{9205AEC1-4761-4CAC-99CE-C60116BB0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9463</TotalTime>
  <Words>1447</Words>
  <Application>Microsoft Office PowerPoint</Application>
  <PresentationFormat>Widescreen</PresentationFormat>
  <Paragraphs>188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Arial Narrow</vt:lpstr>
      <vt:lpstr>Calibri</vt:lpstr>
      <vt:lpstr>Calibri Light</vt:lpstr>
      <vt:lpstr>Corbel</vt:lpstr>
      <vt:lpstr>Theme2</vt:lpstr>
      <vt:lpstr>Bijou / Al Tahoe Community Plan Amendment   Expansion of Special Height Standard to School District Property  Applicant:  Boys and Girls Club of Lake Tahoe</vt:lpstr>
      <vt:lpstr>Background</vt:lpstr>
      <vt:lpstr>PowerPoint Presentation</vt:lpstr>
      <vt:lpstr>Community Plan Amendment</vt:lpstr>
      <vt:lpstr>PowerPoint Presentation</vt:lpstr>
      <vt:lpstr>Design in Context</vt:lpstr>
      <vt:lpstr>Environmental / Threshold Review</vt:lpstr>
      <vt:lpstr>Recommendation</vt:lpstr>
      <vt:lpstr>Advisory Planning Commission Questions</vt:lpstr>
      <vt:lpstr>Public Comment</vt:lpstr>
      <vt:lpstr>Advisory Planning Commission  Deliberation and Action</vt:lpstr>
      <vt:lpstr>Required Motions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Shorezone Code Amendment Recognition of Existing Buoys in Buoy Fields</dc:title>
  <dc:creator>Michael Conger</dc:creator>
  <cp:lastModifiedBy>Michael Conger</cp:lastModifiedBy>
  <cp:revision>74</cp:revision>
  <cp:lastPrinted>2020-06-02T22:56:01Z</cp:lastPrinted>
  <dcterms:created xsi:type="dcterms:W3CDTF">2019-12-04T18:44:45Z</dcterms:created>
  <dcterms:modified xsi:type="dcterms:W3CDTF">2020-06-08T22:25:35Z</dcterms:modified>
</cp:coreProperties>
</file>